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659" r:id="rId2"/>
    <p:sldId id="361" r:id="rId3"/>
    <p:sldId id="880" r:id="rId4"/>
    <p:sldId id="937" r:id="rId5"/>
    <p:sldId id="938" r:id="rId6"/>
    <p:sldId id="939" r:id="rId7"/>
    <p:sldId id="940" r:id="rId8"/>
    <p:sldId id="941" r:id="rId9"/>
    <p:sldId id="942" r:id="rId10"/>
  </p:sldIdLst>
  <p:sldSz cx="9144000" cy="5143500" type="screen16x9"/>
  <p:notesSz cx="9144000" cy="6858000"/>
  <p:defaultTextStyle>
    <a:defPPr>
      <a:defRPr lang="en-US"/>
    </a:defPPr>
    <a:lvl1pPr marL="0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4266"/>
    <a:srgbClr val="377790"/>
    <a:srgbClr val="F09C2A"/>
    <a:srgbClr val="00BFC6"/>
    <a:srgbClr val="D24132"/>
    <a:srgbClr val="686868"/>
    <a:srgbClr val="189A80"/>
    <a:srgbClr val="836845"/>
    <a:srgbClr val="E8E8E8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1935" autoAdjust="0"/>
  </p:normalViewPr>
  <p:slideViewPr>
    <p:cSldViewPr snapToObjects="1">
      <p:cViewPr varScale="1">
        <p:scale>
          <a:sx n="134" d="100"/>
          <a:sy n="134" d="100"/>
        </p:scale>
        <p:origin x="96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36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7134"/>
    </p:cViewPr>
  </p:sorterViewPr>
  <p:notesViewPr>
    <p:cSldViewPr snapToObjects="1">
      <p:cViewPr varScale="1">
        <p:scale>
          <a:sx n="74" d="100"/>
          <a:sy n="74" d="100"/>
        </p:scale>
        <p:origin x="-1908" y="-96"/>
      </p:cViewPr>
      <p:guideLst>
        <p:guide orient="horz" pos="2160"/>
        <p:guide pos="2880"/>
      </p:guideLst>
    </p:cSldViewPr>
  </p:notesViewPr>
  <p:gridSpacing cx="57607" cy="5760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3"/>
          </p:nvPr>
        </p:nvSpPr>
        <p:spPr>
          <a:xfrm>
            <a:off x="8764587" y="228600"/>
            <a:ext cx="379413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5BA55-396F-46DB-98CB-67F5915743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My First Template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1CD31-4B7D-4FD2-B052-E296BFBA018F}" type="datetimeFigureOut">
              <a:rPr lang="en-US" smtClean="0"/>
              <a:pPr/>
              <a:t>3/18/2020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This is me Adam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40C94-5092-4638-9E1F-C533F1976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555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613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707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1568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235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Off-page Connector 9"/>
          <p:cNvSpPr/>
          <p:nvPr userDrawn="1"/>
        </p:nvSpPr>
        <p:spPr>
          <a:xfrm rot="5400000">
            <a:off x="8798358" y="94649"/>
            <a:ext cx="288035" cy="403249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7311" y="152256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843790" y="406017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r">
              <a:defRPr sz="2000" b="1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367790" y="758008"/>
            <a:ext cx="4114800" cy="200746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r">
              <a:buNone/>
              <a:defRPr sz="1050" b="1" i="0" baseline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  <p:sp>
        <p:nvSpPr>
          <p:cNvPr id="10" name="Flowchart: Off-page Connector 9"/>
          <p:cNvSpPr/>
          <p:nvPr userDrawn="1"/>
        </p:nvSpPr>
        <p:spPr>
          <a:xfrm rot="5400000">
            <a:off x="8798358" y="94649"/>
            <a:ext cx="288035" cy="403249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7311" y="152256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54724" y="26747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54724" y="61946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  <p:sp>
        <p:nvSpPr>
          <p:cNvPr id="8" name="Flowchart: Off-page Connector 7"/>
          <p:cNvSpPr/>
          <p:nvPr userDrawn="1"/>
        </p:nvSpPr>
        <p:spPr>
          <a:xfrm rot="5400000">
            <a:off x="8798358" y="94649"/>
            <a:ext cx="288035" cy="403249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7311" y="152256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5048851"/>
            <a:ext cx="9144000" cy="94649"/>
            <a:chOff x="0" y="2573904"/>
            <a:chExt cx="8767278" cy="44695"/>
          </a:xfrm>
        </p:grpSpPr>
        <p:grpSp>
          <p:nvGrpSpPr>
            <p:cNvPr id="9" name="Group 43"/>
            <p:cNvGrpSpPr/>
            <p:nvPr/>
          </p:nvGrpSpPr>
          <p:grpSpPr>
            <a:xfrm>
              <a:off x="0" y="2573904"/>
              <a:ext cx="3752335" cy="44695"/>
              <a:chOff x="0" y="2573904"/>
              <a:chExt cx="3752335" cy="44695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44"/>
            <p:cNvGrpSpPr/>
            <p:nvPr/>
          </p:nvGrpSpPr>
          <p:grpSpPr>
            <a:xfrm>
              <a:off x="3752335" y="2573904"/>
              <a:ext cx="5014943" cy="44695"/>
              <a:chOff x="0" y="2573904"/>
              <a:chExt cx="5014943" cy="44695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752335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654724" y="26747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54724" y="61946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5048851"/>
            <a:ext cx="9144000" cy="94649"/>
            <a:chOff x="0" y="2573904"/>
            <a:chExt cx="8767278" cy="44695"/>
          </a:xfrm>
        </p:grpSpPr>
        <p:grpSp>
          <p:nvGrpSpPr>
            <p:cNvPr id="9" name="Group 43"/>
            <p:cNvGrpSpPr/>
            <p:nvPr/>
          </p:nvGrpSpPr>
          <p:grpSpPr>
            <a:xfrm>
              <a:off x="0" y="2573904"/>
              <a:ext cx="3752335" cy="44695"/>
              <a:chOff x="0" y="2573904"/>
              <a:chExt cx="3752335" cy="44695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44"/>
            <p:cNvGrpSpPr/>
            <p:nvPr/>
          </p:nvGrpSpPr>
          <p:grpSpPr>
            <a:xfrm>
              <a:off x="3752335" y="2573904"/>
              <a:ext cx="5014943" cy="44695"/>
              <a:chOff x="0" y="2573904"/>
              <a:chExt cx="5014943" cy="44695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752335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8" name="Flowchart: Off-page Connector 17"/>
          <p:cNvSpPr/>
          <p:nvPr userDrawn="1"/>
        </p:nvSpPr>
        <p:spPr>
          <a:xfrm rot="5400000">
            <a:off x="8798358" y="94649"/>
            <a:ext cx="288035" cy="403249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7311" y="152256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54724" y="26747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54724" y="61946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4724" y="26747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54724" y="61946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  <p:grpSp>
        <p:nvGrpSpPr>
          <p:cNvPr id="3" name="Group 7"/>
          <p:cNvGrpSpPr/>
          <p:nvPr userDrawn="1"/>
        </p:nvGrpSpPr>
        <p:grpSpPr>
          <a:xfrm>
            <a:off x="0" y="5048851"/>
            <a:ext cx="9144000" cy="94649"/>
            <a:chOff x="0" y="2573904"/>
            <a:chExt cx="8767278" cy="44695"/>
          </a:xfrm>
        </p:grpSpPr>
        <p:grpSp>
          <p:nvGrpSpPr>
            <p:cNvPr id="4" name="Group 43"/>
            <p:cNvGrpSpPr/>
            <p:nvPr/>
          </p:nvGrpSpPr>
          <p:grpSpPr>
            <a:xfrm>
              <a:off x="0" y="2573904"/>
              <a:ext cx="3752335" cy="44695"/>
              <a:chOff x="0" y="2573904"/>
              <a:chExt cx="3752335" cy="4469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" name="Group 44"/>
            <p:cNvGrpSpPr/>
            <p:nvPr/>
          </p:nvGrpSpPr>
          <p:grpSpPr>
            <a:xfrm>
              <a:off x="3752335" y="2573904"/>
              <a:ext cx="5014943" cy="44695"/>
              <a:chOff x="0" y="2573904"/>
              <a:chExt cx="5014943" cy="44695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752335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2" name="Flowchart: Off-page Connector 21"/>
          <p:cNvSpPr/>
          <p:nvPr userDrawn="1"/>
        </p:nvSpPr>
        <p:spPr>
          <a:xfrm rot="5400000">
            <a:off x="8798358" y="94649"/>
            <a:ext cx="288035" cy="403249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7311" y="152256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"/>
          <p:cNvGrpSpPr/>
          <p:nvPr userDrawn="1"/>
        </p:nvGrpSpPr>
        <p:grpSpPr>
          <a:xfrm>
            <a:off x="0" y="5048851"/>
            <a:ext cx="9144000" cy="94649"/>
            <a:chOff x="0" y="2573904"/>
            <a:chExt cx="8767278" cy="44695"/>
          </a:xfrm>
        </p:grpSpPr>
        <p:grpSp>
          <p:nvGrpSpPr>
            <p:cNvPr id="4" name="Group 43"/>
            <p:cNvGrpSpPr/>
            <p:nvPr/>
          </p:nvGrpSpPr>
          <p:grpSpPr>
            <a:xfrm>
              <a:off x="0" y="2573904"/>
              <a:ext cx="3752335" cy="44695"/>
              <a:chOff x="0" y="2573904"/>
              <a:chExt cx="3752335" cy="4469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" name="Group 44"/>
            <p:cNvGrpSpPr/>
            <p:nvPr/>
          </p:nvGrpSpPr>
          <p:grpSpPr>
            <a:xfrm>
              <a:off x="3752335" y="2573904"/>
              <a:ext cx="5014943" cy="44695"/>
              <a:chOff x="0" y="2573904"/>
              <a:chExt cx="5014943" cy="44695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752335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6" r:id="rId2"/>
    <p:sldLayoutId id="2147483738" r:id="rId3"/>
    <p:sldLayoutId id="2147483695" r:id="rId4"/>
    <p:sldLayoutId id="2147483697" r:id="rId5"/>
    <p:sldLayoutId id="2147483703" r:id="rId6"/>
    <p:sldLayoutId id="2147483698" r:id="rId7"/>
    <p:sldLayoutId id="2147483704" r:id="rId8"/>
    <p:sldLayoutId id="2147483739" r:id="rId9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B7D2-B98C-44FD-8D04-7EC62A56497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890CAF5-B35F-4BB8-AA08-BC5CB0ED0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21" y="2744571"/>
            <a:ext cx="4892967" cy="22935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4FE7D4-BCFF-4FF3-BCC1-9E3AECE982C2}"/>
              </a:ext>
            </a:extLst>
          </p:cNvPr>
          <p:cNvSpPr txBox="1"/>
          <p:nvPr/>
        </p:nvSpPr>
        <p:spPr>
          <a:xfrm>
            <a:off x="251475" y="434988"/>
            <a:ext cx="526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ct val="0"/>
              </a:spcBef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МОБИЛЬНЫЕ ТЕХНОЛОГИИ </a:t>
            </a:r>
          </a:p>
          <a:p>
            <a:pPr defTabSz="914400">
              <a:spcBef>
                <a:spcPct val="0"/>
              </a:spcBef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ДЛЯ ОРГАНИЗАЦИИ </a:t>
            </a:r>
          </a:p>
          <a:p>
            <a:pPr defTabSz="914400">
              <a:spcBef>
                <a:spcPct val="0"/>
              </a:spcBef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ДИСТАНЦИОННОГО ОБУЧЕНИЯ</a:t>
            </a:r>
          </a:p>
        </p:txBody>
      </p:sp>
      <p:grpSp>
        <p:nvGrpSpPr>
          <p:cNvPr id="52" name="Группа 51">
            <a:extLst>
              <a:ext uri="{FF2B5EF4-FFF2-40B4-BE49-F238E27FC236}">
                <a16:creationId xmlns:a16="http://schemas.microsoft.com/office/drawing/2014/main" id="{9D80055C-39E4-4724-86B1-EB6ED0246BDC}"/>
              </a:ext>
            </a:extLst>
          </p:cNvPr>
          <p:cNvGrpSpPr/>
          <p:nvPr/>
        </p:nvGrpSpPr>
        <p:grpSpPr>
          <a:xfrm>
            <a:off x="3162462" y="1824035"/>
            <a:ext cx="920536" cy="920536"/>
            <a:chOff x="3236320" y="1824035"/>
            <a:chExt cx="920536" cy="920536"/>
          </a:xfrm>
        </p:grpSpPr>
        <p:sp>
          <p:nvSpPr>
            <p:cNvPr id="40" name="Sev04">
              <a:extLst>
                <a:ext uri="{FF2B5EF4-FFF2-40B4-BE49-F238E27FC236}">
                  <a16:creationId xmlns:a16="http://schemas.microsoft.com/office/drawing/2014/main" id="{23D27E44-64F6-45DE-9B10-FB32E20F4F08}"/>
                </a:ext>
              </a:extLst>
            </p:cNvPr>
            <p:cNvSpPr/>
            <p:nvPr/>
          </p:nvSpPr>
          <p:spPr>
            <a:xfrm>
              <a:off x="3236320" y="1824035"/>
              <a:ext cx="920536" cy="920536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4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44" name="Freeform 86">
              <a:extLst>
                <a:ext uri="{FF2B5EF4-FFF2-40B4-BE49-F238E27FC236}">
                  <a16:creationId xmlns:a16="http://schemas.microsoft.com/office/drawing/2014/main" id="{AB935660-67E4-439C-B989-AE3BFB8963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5083" y="2060688"/>
              <a:ext cx="263010" cy="442523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id="{059FCA76-5D92-4ADB-B3BD-706AA424EE77}"/>
              </a:ext>
            </a:extLst>
          </p:cNvPr>
          <p:cNvGrpSpPr/>
          <p:nvPr/>
        </p:nvGrpSpPr>
        <p:grpSpPr>
          <a:xfrm>
            <a:off x="4167489" y="1821681"/>
            <a:ext cx="920536" cy="920536"/>
            <a:chOff x="2242757" y="1824035"/>
            <a:chExt cx="920536" cy="920536"/>
          </a:xfrm>
        </p:grpSpPr>
        <p:sp>
          <p:nvSpPr>
            <p:cNvPr id="39" name="Sev03">
              <a:extLst>
                <a:ext uri="{FF2B5EF4-FFF2-40B4-BE49-F238E27FC236}">
                  <a16:creationId xmlns:a16="http://schemas.microsoft.com/office/drawing/2014/main" id="{BF64CCB0-ED24-4665-920B-69705E498FFB}"/>
                </a:ext>
              </a:extLst>
            </p:cNvPr>
            <p:cNvSpPr/>
            <p:nvPr/>
          </p:nvSpPr>
          <p:spPr>
            <a:xfrm>
              <a:off x="2242757" y="1824035"/>
              <a:ext cx="920536" cy="92053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3">
                    <a:lumMod val="50000"/>
                  </a:schemeClr>
                </a:solidFill>
                <a:latin typeface="FontAwesome" pitchFamily="2" charset="0"/>
                <a:cs typeface="+mj-cs"/>
              </a:endParaRPr>
            </a:p>
          </p:txBody>
        </p:sp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3701DAED-FFB5-4585-A1DB-CEBCE3CD8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4060" y="1993915"/>
              <a:ext cx="477929" cy="608273"/>
            </a:xfrm>
            <a:prstGeom prst="rect">
              <a:avLst/>
            </a:prstGeom>
          </p:spPr>
        </p:pic>
      </p:grp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4EADD1E0-0034-4B49-9157-5781E03F664C}"/>
              </a:ext>
            </a:extLst>
          </p:cNvPr>
          <p:cNvGrpSpPr/>
          <p:nvPr/>
        </p:nvGrpSpPr>
        <p:grpSpPr>
          <a:xfrm>
            <a:off x="147381" y="1824035"/>
            <a:ext cx="920536" cy="920536"/>
            <a:chOff x="231872" y="1824035"/>
            <a:chExt cx="920536" cy="920536"/>
          </a:xfrm>
        </p:grpSpPr>
        <p:sp>
          <p:nvSpPr>
            <p:cNvPr id="30" name="Sev01">
              <a:extLst>
                <a:ext uri="{FF2B5EF4-FFF2-40B4-BE49-F238E27FC236}">
                  <a16:creationId xmlns:a16="http://schemas.microsoft.com/office/drawing/2014/main" id="{0B332F32-D1C8-41EC-8792-0AD7396F4718}"/>
                </a:ext>
              </a:extLst>
            </p:cNvPr>
            <p:cNvSpPr/>
            <p:nvPr/>
          </p:nvSpPr>
          <p:spPr>
            <a:xfrm>
              <a:off x="231872" y="1824035"/>
              <a:ext cx="920536" cy="92053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1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id="{31BE3ADD-CB61-436C-9693-63EDD305D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004" y="2112199"/>
              <a:ext cx="577371" cy="324727"/>
            </a:xfrm>
            <a:prstGeom prst="rect">
              <a:avLst/>
            </a:prstGeom>
          </p:spPr>
        </p:pic>
      </p:grpSp>
      <p:grpSp>
        <p:nvGrpSpPr>
          <p:cNvPr id="50" name="Группа 49">
            <a:extLst>
              <a:ext uri="{FF2B5EF4-FFF2-40B4-BE49-F238E27FC236}">
                <a16:creationId xmlns:a16="http://schemas.microsoft.com/office/drawing/2014/main" id="{FF9532DF-487D-4A60-9261-5F70CB4022EB}"/>
              </a:ext>
            </a:extLst>
          </p:cNvPr>
          <p:cNvGrpSpPr/>
          <p:nvPr/>
        </p:nvGrpSpPr>
        <p:grpSpPr>
          <a:xfrm>
            <a:off x="1152408" y="1824035"/>
            <a:ext cx="920536" cy="920536"/>
            <a:chOff x="1236899" y="1824035"/>
            <a:chExt cx="920536" cy="920536"/>
          </a:xfrm>
        </p:grpSpPr>
        <p:sp>
          <p:nvSpPr>
            <p:cNvPr id="38" name="Sev02">
              <a:extLst>
                <a:ext uri="{FF2B5EF4-FFF2-40B4-BE49-F238E27FC236}">
                  <a16:creationId xmlns:a16="http://schemas.microsoft.com/office/drawing/2014/main" id="{3602F6C2-140D-4396-8FB7-AAD7BA868EC0}"/>
                </a:ext>
              </a:extLst>
            </p:cNvPr>
            <p:cNvSpPr/>
            <p:nvPr/>
          </p:nvSpPr>
          <p:spPr>
            <a:xfrm>
              <a:off x="1236899" y="1824035"/>
              <a:ext cx="920536" cy="92053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 dirty="0">
                <a:solidFill>
                  <a:schemeClr val="accent2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id="{FB7AC570-9721-448C-BC17-4BC9759AB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443974" y="2027859"/>
              <a:ext cx="508180" cy="508180"/>
            </a:xfrm>
            <a:prstGeom prst="rect">
              <a:avLst/>
            </a:prstGeom>
          </p:spPr>
        </p:pic>
      </p:grpSp>
      <p:grpSp>
        <p:nvGrpSpPr>
          <p:cNvPr id="48" name="Группа 47">
            <a:extLst>
              <a:ext uri="{FF2B5EF4-FFF2-40B4-BE49-F238E27FC236}">
                <a16:creationId xmlns:a16="http://schemas.microsoft.com/office/drawing/2014/main" id="{5C5F5C51-FBFA-41AD-888E-DC867642C6CE}"/>
              </a:ext>
            </a:extLst>
          </p:cNvPr>
          <p:cNvGrpSpPr/>
          <p:nvPr/>
        </p:nvGrpSpPr>
        <p:grpSpPr>
          <a:xfrm>
            <a:off x="2157435" y="1824035"/>
            <a:ext cx="920536" cy="920536"/>
            <a:chOff x="4234480" y="1824035"/>
            <a:chExt cx="920536" cy="920536"/>
          </a:xfrm>
        </p:grpSpPr>
        <p:sp>
          <p:nvSpPr>
            <p:cNvPr id="46" name="Sev04">
              <a:extLst>
                <a:ext uri="{FF2B5EF4-FFF2-40B4-BE49-F238E27FC236}">
                  <a16:creationId xmlns:a16="http://schemas.microsoft.com/office/drawing/2014/main" id="{3261064C-1769-4844-8EDF-130F68BF6EF2}"/>
                </a:ext>
              </a:extLst>
            </p:cNvPr>
            <p:cNvSpPr/>
            <p:nvPr/>
          </p:nvSpPr>
          <p:spPr>
            <a:xfrm>
              <a:off x="4234480" y="1824035"/>
              <a:ext cx="920536" cy="920536"/>
            </a:xfrm>
            <a:prstGeom prst="ellipse">
              <a:avLst/>
            </a:prstGeom>
            <a:solidFill>
              <a:srgbClr val="00BFC6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4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pic>
          <p:nvPicPr>
            <p:cNvPr id="47" name="Рисунок 46">
              <a:extLst>
                <a:ext uri="{FF2B5EF4-FFF2-40B4-BE49-F238E27FC236}">
                  <a16:creationId xmlns:a16="http://schemas.microsoft.com/office/drawing/2014/main" id="{F5B5C113-FA77-435A-B78E-032ABC6F67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0199" y="2071592"/>
              <a:ext cx="589097" cy="42071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69715" y="177236"/>
            <a:ext cx="5638800" cy="353524"/>
          </a:xfrm>
        </p:spPr>
        <p:txBody>
          <a:bodyPr>
            <a:normAutofit fontScale="90000"/>
          </a:bodyPr>
          <a:lstStyle/>
          <a:p>
            <a:r>
              <a:rPr lang="ru-RU" dirty="0"/>
              <a:t>Что мы можем?</a:t>
            </a:r>
            <a:endParaRPr lang="en-US" dirty="0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136B7D2-B98C-44FD-8D04-7EC62A56497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1500705" y="785933"/>
            <a:ext cx="2744213" cy="561170"/>
            <a:chOff x="1270277" y="1165408"/>
            <a:chExt cx="2744213" cy="561170"/>
          </a:xfrm>
        </p:grpSpPr>
        <p:sp>
          <p:nvSpPr>
            <p:cNvPr id="56" name="Text Placeholder 3"/>
            <p:cNvSpPr txBox="1">
              <a:spLocks/>
            </p:cNvSpPr>
            <p:nvPr/>
          </p:nvSpPr>
          <p:spPr>
            <a:xfrm>
              <a:off x="1270277" y="1165408"/>
              <a:ext cx="2744213" cy="215444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ru-RU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Мобильная электронная почта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7" name="Text Placeholder 3"/>
            <p:cNvSpPr txBox="1">
              <a:spLocks/>
            </p:cNvSpPr>
            <p:nvPr/>
          </p:nvSpPr>
          <p:spPr>
            <a:xfrm>
              <a:off x="1270277" y="1418801"/>
              <a:ext cx="2610439" cy="30777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ru-RU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j-cs"/>
                </a:rPr>
                <a:t>Электронная почта на вашем смартфоне или планшете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j-cs"/>
              </a:endParaRPr>
            </a:p>
          </p:txBody>
        </p:sp>
      </p:grpSp>
      <p:sp>
        <p:nvSpPr>
          <p:cNvPr id="85" name="Footer Text"/>
          <p:cNvSpPr txBox="1"/>
          <p:nvPr/>
        </p:nvSpPr>
        <p:spPr>
          <a:xfrm>
            <a:off x="692056" y="3435855"/>
            <a:ext cx="775988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Все указанные возможности работают только при наличии канала Интернет (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wi-fi</a:t>
            </a:r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или мобильный). Приложения скачиваются (бесплатно!) и устанавливаются на смартфон или планшет из магазинов: </a:t>
            </a:r>
          </a:p>
        </p:txBody>
      </p:sp>
      <p:cxnSp>
        <p:nvCxnSpPr>
          <p:cNvPr id="86" name="Straight Line buttom"/>
          <p:cNvCxnSpPr/>
          <p:nvPr/>
        </p:nvCxnSpPr>
        <p:spPr>
          <a:xfrm>
            <a:off x="685800" y="3378248"/>
            <a:ext cx="7772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1512786" y="2302564"/>
            <a:ext cx="2630181" cy="983469"/>
            <a:chOff x="5225418" y="1165408"/>
            <a:chExt cx="2630181" cy="983469"/>
          </a:xfrm>
        </p:grpSpPr>
        <p:sp>
          <p:nvSpPr>
            <p:cNvPr id="50" name="Text Placeholder 3"/>
            <p:cNvSpPr txBox="1">
              <a:spLocks/>
            </p:cNvSpPr>
            <p:nvPr/>
          </p:nvSpPr>
          <p:spPr>
            <a:xfrm>
              <a:off x="5225418" y="1165408"/>
              <a:ext cx="2612895" cy="646331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ru-RU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Мобильные сер</a:t>
              </a:r>
              <a:r>
                <a:rPr kumimoji="0" lang="ru-RU" b="1" i="0" u="none" strike="noStrike" kern="1200" cap="none" spc="0" normalizeH="0" baseline="0" noProof="0" dirty="0">
                  <a:ln>
                    <a:noFill/>
                  </a:ln>
                  <a:solidFill>
                    <a:srgbClr val="D2413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в</a:t>
              </a:r>
              <a:r>
                <a:rPr kumimoji="0" lang="ru-RU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исы 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Google</a:t>
              </a:r>
              <a:r>
                <a:rPr kumimoji="0" lang="ru-RU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ru-RU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для совместной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ru-RU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работы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5225418" y="1841100"/>
              <a:ext cx="2630181" cy="30777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Google </a:t>
              </a:r>
              <a:r>
                <a:rPr lang="ru-RU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Документы, 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Google </a:t>
              </a:r>
              <a:r>
                <a:rPr lang="ru-RU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Таблицы, 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Google </a:t>
              </a:r>
              <a:r>
                <a:rPr lang="ru-RU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Презентации, 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Google </a:t>
              </a:r>
              <a:r>
                <a:rPr lang="ru-RU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Диск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360203" y="785030"/>
            <a:ext cx="2610439" cy="407281"/>
            <a:chOff x="1270277" y="2087120"/>
            <a:chExt cx="2610439" cy="407281"/>
          </a:xfrm>
        </p:grpSpPr>
        <p:sp>
          <p:nvSpPr>
            <p:cNvPr id="67" name="Text Placeholder 3"/>
            <p:cNvSpPr txBox="1">
              <a:spLocks/>
            </p:cNvSpPr>
            <p:nvPr/>
          </p:nvSpPr>
          <p:spPr>
            <a:xfrm>
              <a:off x="1270277" y="2087120"/>
              <a:ext cx="1253613" cy="215444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ru-RU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Мессенджеры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68" name="Text Placeholder 3"/>
            <p:cNvSpPr txBox="1">
              <a:spLocks/>
            </p:cNvSpPr>
            <p:nvPr/>
          </p:nvSpPr>
          <p:spPr>
            <a:xfrm>
              <a:off x="1270277" y="2340513"/>
              <a:ext cx="2610439" cy="153888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ru-RU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Приложения для отправки сообщений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69664" y="1419610"/>
            <a:ext cx="2630181" cy="715058"/>
            <a:chOff x="5225418" y="2087120"/>
            <a:chExt cx="2630181" cy="715058"/>
          </a:xfrm>
        </p:grpSpPr>
        <p:sp>
          <p:nvSpPr>
            <p:cNvPr id="71" name="Text Placeholder 3"/>
            <p:cNvSpPr txBox="1">
              <a:spLocks/>
            </p:cNvSpPr>
            <p:nvPr/>
          </p:nvSpPr>
          <p:spPr>
            <a:xfrm>
              <a:off x="5225418" y="2087120"/>
              <a:ext cx="2313134" cy="215444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ru-RU" b="1" dirty="0">
                  <a:solidFill>
                    <a:schemeClr val="accent5"/>
                  </a:solidFill>
                  <a:latin typeface="+mj-lt"/>
                </a:rPr>
                <a:t>Мобильный </a:t>
              </a:r>
              <a:r>
                <a:rPr lang="en-US" b="1" dirty="0">
                  <a:solidFill>
                    <a:schemeClr val="accent5"/>
                  </a:solidFill>
                  <a:latin typeface="+mj-lt"/>
                </a:rPr>
                <a:t>Google </a:t>
              </a:r>
              <a:r>
                <a:rPr lang="ru-RU" b="1" dirty="0">
                  <a:solidFill>
                    <a:schemeClr val="accent5"/>
                  </a:solidFill>
                  <a:latin typeface="+mj-lt"/>
                </a:rPr>
                <a:t>Класс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72" name="Text Placeholder 3"/>
            <p:cNvSpPr txBox="1">
              <a:spLocks/>
            </p:cNvSpPr>
            <p:nvPr/>
          </p:nvSpPr>
          <p:spPr>
            <a:xfrm>
              <a:off x="5225418" y="2340513"/>
              <a:ext cx="2630181" cy="4616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ru-RU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Мобильное приложение для организации учебного процесса в дистанционном режиме 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497352" y="1452783"/>
            <a:ext cx="2613792" cy="561170"/>
            <a:chOff x="1270277" y="3008832"/>
            <a:chExt cx="2613792" cy="561170"/>
          </a:xfrm>
        </p:grpSpPr>
        <p:sp>
          <p:nvSpPr>
            <p:cNvPr id="75" name="Text Placeholder 3"/>
            <p:cNvSpPr txBox="1">
              <a:spLocks/>
            </p:cNvSpPr>
            <p:nvPr/>
          </p:nvSpPr>
          <p:spPr>
            <a:xfrm>
              <a:off x="1270277" y="3008832"/>
              <a:ext cx="2613792" cy="215444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ru-RU" b="1" dirty="0">
                  <a:solidFill>
                    <a:schemeClr val="accent3"/>
                  </a:solidFill>
                  <a:latin typeface="+mj-lt"/>
                </a:rPr>
                <a:t>Мобильные версии соцсетей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76" name="Text Placeholder 3"/>
            <p:cNvSpPr txBox="1">
              <a:spLocks/>
            </p:cNvSpPr>
            <p:nvPr/>
          </p:nvSpPr>
          <p:spPr>
            <a:xfrm>
              <a:off x="1270277" y="3262225"/>
              <a:ext cx="2610439" cy="30777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ru-RU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Мобильные версии сетей ВКонтакте, Одноклассники, 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Facebook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369664" y="2283715"/>
            <a:ext cx="2630181" cy="561170"/>
            <a:chOff x="5225418" y="3008832"/>
            <a:chExt cx="2630181" cy="561170"/>
          </a:xfrm>
        </p:grpSpPr>
        <p:sp>
          <p:nvSpPr>
            <p:cNvPr id="79" name="Text Placeholder 3"/>
            <p:cNvSpPr txBox="1">
              <a:spLocks/>
            </p:cNvSpPr>
            <p:nvPr/>
          </p:nvSpPr>
          <p:spPr>
            <a:xfrm>
              <a:off x="5225418" y="3008832"/>
              <a:ext cx="1861600" cy="215444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ru-RU" b="1" dirty="0">
                  <a:solidFill>
                    <a:schemeClr val="accent6"/>
                  </a:solidFill>
                  <a:latin typeface="+mj-lt"/>
                </a:rPr>
                <a:t>М</a:t>
              </a:r>
              <a:r>
                <a:rPr lang="ru-RU" b="1" dirty="0">
                  <a:solidFill>
                    <a:srgbClr val="686868"/>
                  </a:solidFill>
                  <a:latin typeface="+mj-lt"/>
                </a:rPr>
                <a:t>оби</a:t>
              </a:r>
              <a:r>
                <a:rPr lang="ru-RU" b="1" dirty="0">
                  <a:solidFill>
                    <a:schemeClr val="accent6"/>
                  </a:solidFill>
                  <a:latin typeface="+mj-lt"/>
                </a:rPr>
                <a:t>льный </a:t>
              </a:r>
              <a:r>
                <a:rPr lang="en-US" b="1" dirty="0">
                  <a:solidFill>
                    <a:schemeClr val="accent6"/>
                  </a:solidFill>
                  <a:latin typeface="+mj-lt"/>
                </a:rPr>
                <a:t>YouTube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80" name="Text Placeholder 3"/>
            <p:cNvSpPr txBox="1">
              <a:spLocks/>
            </p:cNvSpPr>
            <p:nvPr/>
          </p:nvSpPr>
          <p:spPr>
            <a:xfrm>
              <a:off x="5225418" y="3262225"/>
              <a:ext cx="2630181" cy="30777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ru-RU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Создание и публикация видеороликов с помощью смартфона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8" name="Freeform 45"/>
          <p:cNvSpPr>
            <a:spLocks noEditPoints="1"/>
          </p:cNvSpPr>
          <p:nvPr/>
        </p:nvSpPr>
        <p:spPr bwMode="auto">
          <a:xfrm>
            <a:off x="1112389" y="1030156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Freeform 45"/>
          <p:cNvSpPr>
            <a:spLocks noEditPoints="1"/>
          </p:cNvSpPr>
          <p:nvPr/>
        </p:nvSpPr>
        <p:spPr bwMode="auto">
          <a:xfrm>
            <a:off x="4971887" y="1038423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Freeform 45"/>
          <p:cNvSpPr>
            <a:spLocks noEditPoints="1"/>
          </p:cNvSpPr>
          <p:nvPr/>
        </p:nvSpPr>
        <p:spPr bwMode="auto">
          <a:xfrm>
            <a:off x="1109036" y="1753801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1" name="Freeform 45"/>
          <p:cNvSpPr>
            <a:spLocks noEditPoints="1"/>
          </p:cNvSpPr>
          <p:nvPr/>
        </p:nvSpPr>
        <p:spPr bwMode="auto">
          <a:xfrm>
            <a:off x="1118371" y="2546787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D2413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Freeform 45"/>
          <p:cNvSpPr>
            <a:spLocks noEditPoints="1"/>
          </p:cNvSpPr>
          <p:nvPr/>
        </p:nvSpPr>
        <p:spPr bwMode="auto">
          <a:xfrm>
            <a:off x="4975249" y="1673003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564266"/>
              </a:solidFill>
            </a:endParaRPr>
          </a:p>
        </p:txBody>
      </p:sp>
      <p:sp>
        <p:nvSpPr>
          <p:cNvPr id="44" name="Freeform 45"/>
          <p:cNvSpPr>
            <a:spLocks noEditPoints="1"/>
          </p:cNvSpPr>
          <p:nvPr/>
        </p:nvSpPr>
        <p:spPr bwMode="auto">
          <a:xfrm>
            <a:off x="4975249" y="2584733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B8A052-3DC5-4637-A231-8F495B794A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150" y="3808801"/>
            <a:ext cx="632625" cy="66398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1AA62DE-06E8-4BED-977D-DFEBBC67C372}"/>
              </a:ext>
            </a:extLst>
          </p:cNvPr>
          <p:cNvSpPr/>
          <p:nvPr/>
        </p:nvSpPr>
        <p:spPr>
          <a:xfrm>
            <a:off x="1396210" y="3912788"/>
            <a:ext cx="3060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Play </a:t>
            </a:r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Маркет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для устройств под управлением ОС 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Android</a:t>
            </a:r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D146850-B6F0-4DAF-A8BE-1699DF70DA5A}"/>
              </a:ext>
            </a:extLst>
          </p:cNvPr>
          <p:cNvSpPr/>
          <p:nvPr/>
        </p:nvSpPr>
        <p:spPr>
          <a:xfrm>
            <a:off x="5666533" y="3912788"/>
            <a:ext cx="33228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AppStore</a:t>
            </a:r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(для устройств под управлением 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iOS – iPhone, iPad</a:t>
            </a:r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DD6A51E-153D-46F9-BE0F-BBB327D7D7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97" y="3643495"/>
            <a:ext cx="774455" cy="78378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9CE8250-5164-446B-83AD-A284CA36CBAE}"/>
              </a:ext>
            </a:extLst>
          </p:cNvPr>
          <p:cNvSpPr txBox="1"/>
          <p:nvPr/>
        </p:nvSpPr>
        <p:spPr>
          <a:xfrm>
            <a:off x="621134" y="4470022"/>
            <a:ext cx="8373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Большинство сотовых операторов включают безлимитный трафик для мессенджеров и соцсетей </a:t>
            </a:r>
          </a:p>
          <a:p>
            <a:pPr algn="ctr"/>
            <a:r>
              <a:rPr lang="ru-RU" sz="1400" dirty="0"/>
              <a:t>(т.е. интернет-трафик не тратится при использовании мессенджеров и соцсетей)</a:t>
            </a:r>
          </a:p>
        </p:txBody>
      </p:sp>
      <p:cxnSp>
        <p:nvCxnSpPr>
          <p:cNvPr id="45" name="Straight Line buttom">
            <a:extLst>
              <a:ext uri="{FF2B5EF4-FFF2-40B4-BE49-F238E27FC236}">
                <a16:creationId xmlns:a16="http://schemas.microsoft.com/office/drawing/2014/main" id="{80B03BC3-7CA3-40E3-97B6-C293A451800C}"/>
              </a:ext>
            </a:extLst>
          </p:cNvPr>
          <p:cNvCxnSpPr>
            <a:cxnSpLocks/>
          </p:cNvCxnSpPr>
          <p:nvPr/>
        </p:nvCxnSpPr>
        <p:spPr>
          <a:xfrm>
            <a:off x="269715" y="546800"/>
            <a:ext cx="5017779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15" y="193276"/>
            <a:ext cx="5638800" cy="353524"/>
          </a:xfrm>
          <a:prstGeom prst="rect">
            <a:avLst/>
          </a:prstGeom>
        </p:spPr>
        <p:txBody>
          <a:bodyPr/>
          <a:lstStyle/>
          <a:p>
            <a:r>
              <a:rPr lang="ru-RU" dirty="0">
                <a:solidFill>
                  <a:srgbClr val="00BFC6"/>
                </a:solidFill>
              </a:rPr>
              <a:t>Мобильная электронная почта</a:t>
            </a:r>
            <a:endParaRPr lang="en-US" dirty="0">
              <a:solidFill>
                <a:srgbClr val="00BFC6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136B7D2-B98C-44FD-8D04-7EC62A56497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032064" y="2915152"/>
            <a:ext cx="5472665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Или использовать почтовый клиент </a:t>
            </a:r>
          </a:p>
          <a:p>
            <a:r>
              <a:rPr lang="ru-RU" dirty="0"/>
              <a:t>(например, Mail.ru) – специальное приложение, в котором настраиваются все почтовые ящики, если у вас их несколько</a:t>
            </a:r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8B78D3-E8F5-412F-9008-C96297B7E2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129" y="684617"/>
            <a:ext cx="710810" cy="71081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427E7B-273F-4B8D-8C1F-86A7BC89F5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93340" y="1395427"/>
            <a:ext cx="594388" cy="47261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EE3DC68-2C5B-4237-80CA-65E4277983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25" y="1960064"/>
            <a:ext cx="594976" cy="5949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6AEC5EF-B950-46DB-B780-DA7F2965F7A8}"/>
              </a:ext>
            </a:extLst>
          </p:cNvPr>
          <p:cNvSpPr txBox="1"/>
          <p:nvPr/>
        </p:nvSpPr>
        <p:spPr>
          <a:xfrm>
            <a:off x="5287494" y="839967"/>
            <a:ext cx="1636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Почта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Gmail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5F05F8-201A-45BC-8A23-F54F86717FA9}"/>
              </a:ext>
            </a:extLst>
          </p:cNvPr>
          <p:cNvSpPr txBox="1"/>
          <p:nvPr/>
        </p:nvSpPr>
        <p:spPr>
          <a:xfrm>
            <a:off x="5287494" y="1429331"/>
            <a:ext cx="18285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Почта Яндекс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F5FAA1C-4245-456C-9BF4-3F824910F2DA}"/>
              </a:ext>
            </a:extLst>
          </p:cNvPr>
          <p:cNvSpPr txBox="1"/>
          <p:nvPr/>
        </p:nvSpPr>
        <p:spPr>
          <a:xfrm>
            <a:off x="5287494" y="2057497"/>
            <a:ext cx="2015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Почта Рамблер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2F2954E-1666-4E21-8EAB-DF6220BE193E}"/>
              </a:ext>
            </a:extLst>
          </p:cNvPr>
          <p:cNvSpPr/>
          <p:nvPr/>
        </p:nvSpPr>
        <p:spPr>
          <a:xfrm>
            <a:off x="291651" y="1099751"/>
            <a:ext cx="31771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Можно скачать </a:t>
            </a:r>
          </a:p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и установить отдельные </a:t>
            </a:r>
          </a:p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почтовые сервисы: </a:t>
            </a:r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A71F20E-3D25-4080-93E6-556BD8BB26C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0" t="11600" r="29210" b="11600"/>
          <a:stretch/>
        </p:blipFill>
        <p:spPr>
          <a:xfrm>
            <a:off x="1132744" y="2971483"/>
            <a:ext cx="1116298" cy="10824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338668C-7299-4592-9D25-D5C94F178AF5}"/>
              </a:ext>
            </a:extLst>
          </p:cNvPr>
          <p:cNvSpPr txBox="1"/>
          <p:nvPr/>
        </p:nvSpPr>
        <p:spPr>
          <a:xfrm>
            <a:off x="833122" y="4038536"/>
            <a:ext cx="17358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Почта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Mail.ru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6" name="Straight Line buttom">
            <a:extLst>
              <a:ext uri="{FF2B5EF4-FFF2-40B4-BE49-F238E27FC236}">
                <a16:creationId xmlns:a16="http://schemas.microsoft.com/office/drawing/2014/main" id="{C43E60A7-69BA-41F3-AA49-453B82F7DB65}"/>
              </a:ext>
            </a:extLst>
          </p:cNvPr>
          <p:cNvCxnSpPr>
            <a:cxnSpLocks/>
          </p:cNvCxnSpPr>
          <p:nvPr/>
        </p:nvCxnSpPr>
        <p:spPr>
          <a:xfrm>
            <a:off x="269715" y="546800"/>
            <a:ext cx="5017779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333" y="149481"/>
            <a:ext cx="5638800" cy="353524"/>
          </a:xfrm>
          <a:prstGeom prst="rect">
            <a:avLst/>
          </a:prstGeom>
        </p:spPr>
        <p:txBody>
          <a:bodyPr/>
          <a:lstStyle/>
          <a:p>
            <a:r>
              <a:rPr lang="ru-RU" dirty="0">
                <a:solidFill>
                  <a:srgbClr val="189A80"/>
                </a:solidFill>
              </a:rPr>
              <a:t>Мессенджеры</a:t>
            </a:r>
            <a:endParaRPr lang="en-US" dirty="0">
              <a:solidFill>
                <a:srgbClr val="189A8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136B7D2-B98C-44FD-8D04-7EC62A56497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35E566-AD05-4203-B173-6C158C4A31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824" y="901147"/>
            <a:ext cx="1145734" cy="95507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B450390-41FC-4E69-9301-512F0F560C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374" y="2478351"/>
            <a:ext cx="592372" cy="59237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324BF2C-2879-4AB7-B5BE-E2E087824D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374" y="1780080"/>
            <a:ext cx="592372" cy="59237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E087C5E-5236-4710-9BB6-A93BE8592CB5}"/>
              </a:ext>
            </a:extLst>
          </p:cNvPr>
          <p:cNvSpPr txBox="1"/>
          <p:nvPr/>
        </p:nvSpPr>
        <p:spPr>
          <a:xfrm>
            <a:off x="2052178" y="1158737"/>
            <a:ext cx="1367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WhatsApp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002811D-91A3-4613-A080-7D4897B5457F}"/>
              </a:ext>
            </a:extLst>
          </p:cNvPr>
          <p:cNvSpPr txBox="1"/>
          <p:nvPr/>
        </p:nvSpPr>
        <p:spPr>
          <a:xfrm>
            <a:off x="2037341" y="1876211"/>
            <a:ext cx="12398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Telegram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D824EB8-FEE0-48D4-8EDF-87C2E6CE8101}"/>
              </a:ext>
            </a:extLst>
          </p:cNvPr>
          <p:cNvSpPr txBox="1"/>
          <p:nvPr/>
        </p:nvSpPr>
        <p:spPr>
          <a:xfrm>
            <a:off x="2064909" y="2574482"/>
            <a:ext cx="7795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Viber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80A7D7-B4A8-4CFF-A852-6937D0823C3F}"/>
              </a:ext>
            </a:extLst>
          </p:cNvPr>
          <p:cNvSpPr txBox="1"/>
          <p:nvPr/>
        </p:nvSpPr>
        <p:spPr>
          <a:xfrm>
            <a:off x="5565242" y="-3106"/>
            <a:ext cx="2133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Что умеют?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1FC65F6-352E-41E3-98AE-FFF8C7EA637A}"/>
              </a:ext>
            </a:extLst>
          </p:cNvPr>
          <p:cNvSpPr txBox="1"/>
          <p:nvPr/>
        </p:nvSpPr>
        <p:spPr>
          <a:xfrm>
            <a:off x="4852051" y="466213"/>
            <a:ext cx="450921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Пересылать: 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текстовые сообщения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изображения 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видео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аудио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активные ссылки</a:t>
            </a:r>
          </a:p>
          <a:p>
            <a:pPr marL="285750">
              <a:tabLst>
                <a:tab pos="628650" algn="l"/>
              </a:tabLst>
            </a:pPr>
            <a:endParaRPr lang="ru-RU" sz="1600" i="1" dirty="0"/>
          </a:p>
          <a:p>
            <a:r>
              <a:rPr lang="ru-RU" sz="1600" dirty="0"/>
              <a:t>Создавать: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групповые чаты (общение в ограниченной группе)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групповые рассылки (отправка сообщений любого вида сразу нескольким адресатам)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каналы - место для размещения информации различного вида только для просмотра, без возможности общения (только </a:t>
            </a:r>
            <a:r>
              <a:rPr lang="en-US" sz="1600" dirty="0"/>
              <a:t>Telegram</a:t>
            </a:r>
            <a:r>
              <a:rPr lang="ru-RU" sz="1600" dirty="0"/>
              <a:t>)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опросы (только </a:t>
            </a:r>
            <a:r>
              <a:rPr lang="en-US" sz="1600" dirty="0"/>
              <a:t>Telegram)</a:t>
            </a:r>
          </a:p>
          <a:p>
            <a:endParaRPr lang="ru-RU" sz="1600" dirty="0"/>
          </a:p>
          <a:p>
            <a:endParaRPr lang="ru-RU" sz="1600" dirty="0"/>
          </a:p>
        </p:txBody>
      </p:sp>
      <p:sp>
        <p:nvSpPr>
          <p:cNvPr id="31" name="Стрелка: вправо 30">
            <a:extLst>
              <a:ext uri="{FF2B5EF4-FFF2-40B4-BE49-F238E27FC236}">
                <a16:creationId xmlns:a16="http://schemas.microsoft.com/office/drawing/2014/main" id="{F316F2DF-E1E6-4007-9893-CE18CB1F4F72}"/>
              </a:ext>
            </a:extLst>
          </p:cNvPr>
          <p:cNvSpPr/>
          <p:nvPr/>
        </p:nvSpPr>
        <p:spPr>
          <a:xfrm>
            <a:off x="3828536" y="1274052"/>
            <a:ext cx="576070" cy="1792633"/>
          </a:xfrm>
          <a:prstGeom prst="rightArrow">
            <a:avLst/>
          </a:prstGeom>
          <a:solidFill>
            <a:srgbClr val="F09C2A"/>
          </a:solidFill>
          <a:ln>
            <a:solidFill>
              <a:srgbClr val="F09C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2CA28FE6-DD85-4147-865E-604FA3596CC1}"/>
              </a:ext>
            </a:extLst>
          </p:cNvPr>
          <p:cNvSpPr/>
          <p:nvPr/>
        </p:nvSpPr>
        <p:spPr>
          <a:xfrm>
            <a:off x="230333" y="3396515"/>
            <a:ext cx="4800983" cy="1397633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Все мессенджеры имеют версию для компьютера (можно установить на ПК с официальных сайтов).</a:t>
            </a:r>
          </a:p>
          <a:p>
            <a:pPr algn="ctr"/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Версия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WhatsApp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для ПК работает при условии, что ваш смартфон находится рядом.</a:t>
            </a:r>
          </a:p>
        </p:txBody>
      </p:sp>
      <p:cxnSp>
        <p:nvCxnSpPr>
          <p:cNvPr id="33" name="Straight Line buttom">
            <a:extLst>
              <a:ext uri="{FF2B5EF4-FFF2-40B4-BE49-F238E27FC236}">
                <a16:creationId xmlns:a16="http://schemas.microsoft.com/office/drawing/2014/main" id="{A64FAB50-0AB1-4E8A-979F-67213544E540}"/>
              </a:ext>
            </a:extLst>
          </p:cNvPr>
          <p:cNvCxnSpPr>
            <a:cxnSpLocks/>
          </p:cNvCxnSpPr>
          <p:nvPr/>
        </p:nvCxnSpPr>
        <p:spPr>
          <a:xfrm>
            <a:off x="230333" y="613112"/>
            <a:ext cx="4174273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280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75" y="197447"/>
            <a:ext cx="5638800" cy="353524"/>
          </a:xfrm>
          <a:prstGeom prst="rect">
            <a:avLst/>
          </a:prstGeom>
        </p:spPr>
        <p:txBody>
          <a:bodyPr/>
          <a:lstStyle/>
          <a:p>
            <a:r>
              <a:rPr lang="ru-RU" dirty="0">
                <a:solidFill>
                  <a:srgbClr val="377790"/>
                </a:solidFill>
              </a:rPr>
              <a:t>Мобильные версии соцсетей</a:t>
            </a:r>
            <a:endParaRPr lang="en-US" dirty="0">
              <a:solidFill>
                <a:srgbClr val="37779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136B7D2-B98C-44FD-8D04-7EC62A56497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4FF65F-BF66-4AAA-B3C1-A77D0ECA8F2B}"/>
              </a:ext>
            </a:extLst>
          </p:cNvPr>
          <p:cNvSpPr txBox="1"/>
          <p:nvPr/>
        </p:nvSpPr>
        <p:spPr>
          <a:xfrm>
            <a:off x="1103120" y="2456536"/>
            <a:ext cx="1503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ВКонтакте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BDC5D4-A8E9-4111-A42A-ED6190E30342}"/>
              </a:ext>
            </a:extLst>
          </p:cNvPr>
          <p:cNvSpPr txBox="1"/>
          <p:nvPr/>
        </p:nvSpPr>
        <p:spPr>
          <a:xfrm>
            <a:off x="6013620" y="568470"/>
            <a:ext cx="2133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Что умеют?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0C6DE9-34A2-4B87-8CAE-0007E7CDA1A3}"/>
              </a:ext>
            </a:extLst>
          </p:cNvPr>
          <p:cNvSpPr txBox="1"/>
          <p:nvPr/>
        </p:nvSpPr>
        <p:spPr>
          <a:xfrm>
            <a:off x="1118679" y="3162065"/>
            <a:ext cx="2173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Одноклассники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8DBF2E-6E37-429B-88A6-947BB1DF6D9C}"/>
              </a:ext>
            </a:extLst>
          </p:cNvPr>
          <p:cNvSpPr txBox="1"/>
          <p:nvPr/>
        </p:nvSpPr>
        <p:spPr>
          <a:xfrm>
            <a:off x="1114103" y="1764447"/>
            <a:ext cx="1383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Facebook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D40E5BD6-EE29-40DE-A9F3-5D83A72CE0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03" y="2392994"/>
            <a:ext cx="527193" cy="527193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A8787812-899E-46A1-8D09-1864CDF77A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2" y="1600339"/>
            <a:ext cx="728326" cy="728326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3693B8B9-0BB6-48DB-9CEB-4CC49CEB92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48" y="2984516"/>
            <a:ext cx="692981" cy="69298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E3B1446D-B7F6-47F7-9DE0-3FCFCDCF120C}"/>
              </a:ext>
            </a:extLst>
          </p:cNvPr>
          <p:cNvSpPr txBox="1"/>
          <p:nvPr/>
        </p:nvSpPr>
        <p:spPr>
          <a:xfrm>
            <a:off x="4391578" y="1011099"/>
            <a:ext cx="450921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Размещать: 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тексты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документы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изображения 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видео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аудио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активные ссылки</a:t>
            </a:r>
          </a:p>
          <a:p>
            <a:pPr marL="628650" indent="-342900">
              <a:buFont typeface="Wingdings" panose="05000000000000000000" pitchFamily="2" charset="2"/>
              <a:buChar char="ü"/>
              <a:tabLst>
                <a:tab pos="628650" algn="l"/>
              </a:tabLst>
            </a:pPr>
            <a:r>
              <a:rPr lang="ru-RU" sz="1600" i="1" dirty="0"/>
              <a:t>комментарии</a:t>
            </a:r>
          </a:p>
          <a:p>
            <a:pPr marL="285750">
              <a:tabLst>
                <a:tab pos="628650" algn="l"/>
              </a:tabLst>
            </a:pPr>
            <a:endParaRPr lang="ru-RU" sz="1600" i="1" dirty="0"/>
          </a:p>
          <a:p>
            <a:r>
              <a:rPr lang="ru-RU" sz="1600" dirty="0"/>
              <a:t>Создавать: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открытые и закрытые группы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трансляции</a:t>
            </a:r>
          </a:p>
          <a:p>
            <a:endParaRPr lang="ru-RU" sz="1600" dirty="0"/>
          </a:p>
          <a:p>
            <a:r>
              <a:rPr lang="ru-RU" sz="1600" dirty="0"/>
              <a:t>Организовывать: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публичные и анонимные опросы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беседы и обсуждения </a:t>
            </a:r>
          </a:p>
          <a:p>
            <a:endParaRPr lang="ru-RU" sz="1600" dirty="0"/>
          </a:p>
        </p:txBody>
      </p:sp>
      <p:sp>
        <p:nvSpPr>
          <p:cNvPr id="40" name="Стрелка: вправо 39">
            <a:extLst>
              <a:ext uri="{FF2B5EF4-FFF2-40B4-BE49-F238E27FC236}">
                <a16:creationId xmlns:a16="http://schemas.microsoft.com/office/drawing/2014/main" id="{A84485D4-4041-458B-BA0E-CE80B2858806}"/>
              </a:ext>
            </a:extLst>
          </p:cNvPr>
          <p:cNvSpPr/>
          <p:nvPr/>
        </p:nvSpPr>
        <p:spPr>
          <a:xfrm>
            <a:off x="3540501" y="1760273"/>
            <a:ext cx="576070" cy="1792633"/>
          </a:xfrm>
          <a:prstGeom prst="rightArrow">
            <a:avLst/>
          </a:prstGeom>
          <a:solidFill>
            <a:srgbClr val="189A80"/>
          </a:solidFill>
          <a:ln>
            <a:solidFill>
              <a:srgbClr val="189A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1" name="Straight Line buttom">
            <a:extLst>
              <a:ext uri="{FF2B5EF4-FFF2-40B4-BE49-F238E27FC236}">
                <a16:creationId xmlns:a16="http://schemas.microsoft.com/office/drawing/2014/main" id="{3D06E8C4-A18F-404F-8771-6C5FBB7067B3}"/>
              </a:ext>
            </a:extLst>
          </p:cNvPr>
          <p:cNvCxnSpPr>
            <a:cxnSpLocks/>
          </p:cNvCxnSpPr>
          <p:nvPr/>
        </p:nvCxnSpPr>
        <p:spPr>
          <a:xfrm>
            <a:off x="251475" y="574868"/>
            <a:ext cx="4550953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578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75" y="197447"/>
            <a:ext cx="5638800" cy="353524"/>
          </a:xfrm>
          <a:prstGeom prst="rect">
            <a:avLst/>
          </a:prstGeom>
        </p:spPr>
        <p:txBody>
          <a:bodyPr/>
          <a:lstStyle/>
          <a:p>
            <a:r>
              <a:rPr lang="ru-RU" dirty="0">
                <a:solidFill>
                  <a:srgbClr val="D24132"/>
                </a:solidFill>
              </a:rPr>
              <a:t>Мобильные сервисы </a:t>
            </a:r>
            <a:r>
              <a:rPr lang="en-US" dirty="0">
                <a:solidFill>
                  <a:srgbClr val="D24132"/>
                </a:solidFill>
              </a:rPr>
              <a:t>Google</a:t>
            </a:r>
            <a:r>
              <a:rPr lang="ru-RU" dirty="0">
                <a:solidFill>
                  <a:srgbClr val="D24132"/>
                </a:solidFill>
              </a:rPr>
              <a:t> для совместной работы</a:t>
            </a:r>
            <a:endParaRPr lang="en-US" dirty="0">
              <a:solidFill>
                <a:srgbClr val="D24132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136B7D2-B98C-44FD-8D04-7EC62A56497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4FF65F-BF66-4AAA-B3C1-A77D0ECA8F2B}"/>
              </a:ext>
            </a:extLst>
          </p:cNvPr>
          <p:cNvSpPr txBox="1"/>
          <p:nvPr/>
        </p:nvSpPr>
        <p:spPr>
          <a:xfrm>
            <a:off x="1061724" y="1956205"/>
            <a:ext cx="1327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Таблицы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BDC5D4-A8E9-4111-A42A-ED6190E30342}"/>
              </a:ext>
            </a:extLst>
          </p:cNvPr>
          <p:cNvSpPr txBox="1"/>
          <p:nvPr/>
        </p:nvSpPr>
        <p:spPr>
          <a:xfrm>
            <a:off x="5645346" y="737061"/>
            <a:ext cx="2133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Что умеют?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0C6DE9-34A2-4B87-8CAE-0007E7CDA1A3}"/>
              </a:ext>
            </a:extLst>
          </p:cNvPr>
          <p:cNvSpPr txBox="1"/>
          <p:nvPr/>
        </p:nvSpPr>
        <p:spPr>
          <a:xfrm>
            <a:off x="1061724" y="2950091"/>
            <a:ext cx="1830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Презентации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8DBF2E-6E37-429B-88A6-947BB1DF6D9C}"/>
              </a:ext>
            </a:extLst>
          </p:cNvPr>
          <p:cNvSpPr txBox="1"/>
          <p:nvPr/>
        </p:nvSpPr>
        <p:spPr>
          <a:xfrm>
            <a:off x="1049599" y="998671"/>
            <a:ext cx="16271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Документы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B1446D-B7F6-47F7-9DE0-3FCFCDCF120C}"/>
              </a:ext>
            </a:extLst>
          </p:cNvPr>
          <p:cNvSpPr txBox="1"/>
          <p:nvPr/>
        </p:nvSpPr>
        <p:spPr>
          <a:xfrm>
            <a:off x="4457730" y="998671"/>
            <a:ext cx="45092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>
              <a:tabLst>
                <a:tab pos="628650" algn="l"/>
              </a:tabLst>
            </a:pPr>
            <a:endParaRPr lang="ru-RU" sz="1600" i="1" dirty="0"/>
          </a:p>
          <a:p>
            <a:endParaRPr lang="ru-RU" sz="1600" dirty="0"/>
          </a:p>
          <a:p>
            <a:r>
              <a:rPr lang="ru-RU" sz="1600" dirty="0"/>
              <a:t>Организовывать:</a:t>
            </a:r>
          </a:p>
          <a:p>
            <a:endParaRPr lang="ru-RU" sz="1600" dirty="0"/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совместную работу с документами, таблицами, презентациями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опросы разного уровня сложности</a:t>
            </a:r>
          </a:p>
          <a:p>
            <a:endParaRPr lang="ru-RU" sz="1600" dirty="0"/>
          </a:p>
        </p:txBody>
      </p:sp>
      <p:sp>
        <p:nvSpPr>
          <p:cNvPr id="40" name="Стрелка: вправо 39">
            <a:extLst>
              <a:ext uri="{FF2B5EF4-FFF2-40B4-BE49-F238E27FC236}">
                <a16:creationId xmlns:a16="http://schemas.microsoft.com/office/drawing/2014/main" id="{A84485D4-4041-458B-BA0E-CE80B2858806}"/>
              </a:ext>
            </a:extLst>
          </p:cNvPr>
          <p:cNvSpPr/>
          <p:nvPr/>
        </p:nvSpPr>
        <p:spPr>
          <a:xfrm>
            <a:off x="3353995" y="1767417"/>
            <a:ext cx="576070" cy="1792633"/>
          </a:xfrm>
          <a:prstGeom prst="rightArrow">
            <a:avLst/>
          </a:prstGeom>
          <a:solidFill>
            <a:srgbClr val="564266"/>
          </a:solidFill>
          <a:ln>
            <a:solidFill>
              <a:srgbClr val="564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1" name="Straight Line buttom">
            <a:extLst>
              <a:ext uri="{FF2B5EF4-FFF2-40B4-BE49-F238E27FC236}">
                <a16:creationId xmlns:a16="http://schemas.microsoft.com/office/drawing/2014/main" id="{3D06E8C4-A18F-404F-8771-6C5FBB7067B3}"/>
              </a:ext>
            </a:extLst>
          </p:cNvPr>
          <p:cNvCxnSpPr>
            <a:cxnSpLocks/>
          </p:cNvCxnSpPr>
          <p:nvPr/>
        </p:nvCxnSpPr>
        <p:spPr>
          <a:xfrm>
            <a:off x="251475" y="574868"/>
            <a:ext cx="8122587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1D485AC-CBEE-4E85-9121-7A03D9BAC7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510" b="50000"/>
          <a:stretch/>
        </p:blipFill>
        <p:spPr>
          <a:xfrm>
            <a:off x="203442" y="593180"/>
            <a:ext cx="846157" cy="113839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D99B251-248B-4325-8FB9-E504B4B979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16" t="2127" r="27435" b="54965"/>
          <a:stretch/>
        </p:blipFill>
        <p:spPr>
          <a:xfrm>
            <a:off x="191315" y="2629367"/>
            <a:ext cx="870409" cy="976918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F3714A4C-4256-44D6-AAE5-88C3E335B9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7" t="577" r="54830" b="56347"/>
          <a:stretch/>
        </p:blipFill>
        <p:spPr>
          <a:xfrm>
            <a:off x="185727" y="1600204"/>
            <a:ext cx="864105" cy="98074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2D2CC819-B545-4EA1-9BF2-1454275B7E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29" b="53948"/>
          <a:stretch/>
        </p:blipFill>
        <p:spPr>
          <a:xfrm>
            <a:off x="167824" y="3654703"/>
            <a:ext cx="962573" cy="104850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A5CA30A-FFE5-4FCC-90E5-9737F4A94CE6}"/>
              </a:ext>
            </a:extLst>
          </p:cNvPr>
          <p:cNvSpPr txBox="1"/>
          <p:nvPr/>
        </p:nvSpPr>
        <p:spPr>
          <a:xfrm>
            <a:off x="1125033" y="4051556"/>
            <a:ext cx="1123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Формы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1979FB6C-21B7-4F36-8DF3-241F64153E00}"/>
              </a:ext>
            </a:extLst>
          </p:cNvPr>
          <p:cNvSpPr/>
          <p:nvPr/>
        </p:nvSpPr>
        <p:spPr>
          <a:xfrm>
            <a:off x="4253836" y="3304105"/>
            <a:ext cx="4698849" cy="1239741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Работа каждого участника фиксируется и может быть оценена педагогом</a:t>
            </a:r>
          </a:p>
        </p:txBody>
      </p:sp>
    </p:spTree>
    <p:extLst>
      <p:ext uri="{BB962C8B-B14F-4D97-AF65-F5344CB8AC3E}">
        <p14:creationId xmlns:p14="http://schemas.microsoft.com/office/powerpoint/2010/main" val="3306551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75" y="197447"/>
            <a:ext cx="5638800" cy="353524"/>
          </a:xfrm>
          <a:prstGeom prst="rect">
            <a:avLst/>
          </a:prstGeom>
        </p:spPr>
        <p:txBody>
          <a:bodyPr/>
          <a:lstStyle/>
          <a:p>
            <a:r>
              <a:rPr lang="ru-RU" dirty="0">
                <a:solidFill>
                  <a:srgbClr val="564266"/>
                </a:solidFill>
              </a:rPr>
              <a:t>Мобильный </a:t>
            </a:r>
            <a:r>
              <a:rPr lang="en-US" dirty="0">
                <a:solidFill>
                  <a:srgbClr val="564266"/>
                </a:solidFill>
              </a:rPr>
              <a:t>Google</a:t>
            </a:r>
            <a:r>
              <a:rPr lang="ru-RU" dirty="0">
                <a:solidFill>
                  <a:srgbClr val="564266"/>
                </a:solidFill>
              </a:rPr>
              <a:t> класс</a:t>
            </a:r>
            <a:endParaRPr lang="en-US" dirty="0">
              <a:solidFill>
                <a:srgbClr val="564266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136B7D2-B98C-44FD-8D04-7EC62A56497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BDC5D4-A8E9-4111-A42A-ED6190E30342}"/>
              </a:ext>
            </a:extLst>
          </p:cNvPr>
          <p:cNvSpPr txBox="1"/>
          <p:nvPr/>
        </p:nvSpPr>
        <p:spPr>
          <a:xfrm>
            <a:off x="5645346" y="737061"/>
            <a:ext cx="2133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Что умеет?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B1446D-B7F6-47F7-9DE0-3FCFCDCF120C}"/>
              </a:ext>
            </a:extLst>
          </p:cNvPr>
          <p:cNvSpPr txBox="1"/>
          <p:nvPr/>
        </p:nvSpPr>
        <p:spPr>
          <a:xfrm>
            <a:off x="4457730" y="998671"/>
            <a:ext cx="45092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>
              <a:tabLst>
                <a:tab pos="628650" algn="l"/>
              </a:tabLst>
            </a:pPr>
            <a:endParaRPr lang="ru-RU" sz="1600" i="1" dirty="0"/>
          </a:p>
          <a:p>
            <a:endParaRPr lang="ru-RU" sz="1600" dirty="0"/>
          </a:p>
          <a:p>
            <a:r>
              <a:rPr lang="ru-RU" sz="1600" dirty="0"/>
              <a:t>Организовать полноценный дистанционный урок: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выдавать задания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контролировать и оценивать работу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выставлять оценки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общаться, делиться файлами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r>
              <a:rPr lang="ru-RU" sz="1600" dirty="0"/>
              <a:t>публиковать объявления, создавать дискуссии и пр.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endParaRPr lang="ru-RU" sz="1600" dirty="0"/>
          </a:p>
          <a:p>
            <a:endParaRPr lang="ru-RU" sz="1600" dirty="0"/>
          </a:p>
        </p:txBody>
      </p:sp>
      <p:sp>
        <p:nvSpPr>
          <p:cNvPr id="40" name="Стрелка: вправо 39">
            <a:extLst>
              <a:ext uri="{FF2B5EF4-FFF2-40B4-BE49-F238E27FC236}">
                <a16:creationId xmlns:a16="http://schemas.microsoft.com/office/drawing/2014/main" id="{A84485D4-4041-458B-BA0E-CE80B2858806}"/>
              </a:ext>
            </a:extLst>
          </p:cNvPr>
          <p:cNvSpPr/>
          <p:nvPr/>
        </p:nvSpPr>
        <p:spPr>
          <a:xfrm>
            <a:off x="3353995" y="1767417"/>
            <a:ext cx="576070" cy="1792633"/>
          </a:xfrm>
          <a:prstGeom prst="rightArrow">
            <a:avLst/>
          </a:prstGeom>
          <a:solidFill>
            <a:srgbClr val="D24132"/>
          </a:solidFill>
          <a:ln>
            <a:solidFill>
              <a:srgbClr val="D241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1" name="Straight Line buttom">
            <a:extLst>
              <a:ext uri="{FF2B5EF4-FFF2-40B4-BE49-F238E27FC236}">
                <a16:creationId xmlns:a16="http://schemas.microsoft.com/office/drawing/2014/main" id="{3D06E8C4-A18F-404F-8771-6C5FBB7067B3}"/>
              </a:ext>
            </a:extLst>
          </p:cNvPr>
          <p:cNvCxnSpPr>
            <a:cxnSpLocks/>
          </p:cNvCxnSpPr>
          <p:nvPr/>
        </p:nvCxnSpPr>
        <p:spPr>
          <a:xfrm>
            <a:off x="251475" y="574868"/>
            <a:ext cx="8122587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1979FB6C-21B7-4F36-8DF3-241F64153E00}"/>
              </a:ext>
            </a:extLst>
          </p:cNvPr>
          <p:cNvSpPr/>
          <p:nvPr/>
        </p:nvSpPr>
        <p:spPr>
          <a:xfrm>
            <a:off x="4253836" y="3733764"/>
            <a:ext cx="4698849" cy="1239741"/>
          </a:xfrm>
          <a:prstGeom prst="roundRect">
            <a:avLst/>
          </a:prstGeom>
          <a:noFill/>
          <a:ln>
            <a:solidFill>
              <a:srgbClr val="3777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Работа каждого участника фиксируется и может быть оценена педагогом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5CDD3C-ADB1-4365-85A0-BB3BA1358B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08" y="1767417"/>
            <a:ext cx="2622502" cy="196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199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75" y="197447"/>
            <a:ext cx="3398813" cy="353524"/>
          </a:xfrm>
          <a:prstGeom prst="rect">
            <a:avLst/>
          </a:prstGeom>
        </p:spPr>
        <p:txBody>
          <a:bodyPr/>
          <a:lstStyle/>
          <a:p>
            <a:r>
              <a:rPr lang="ru-RU" dirty="0">
                <a:solidFill>
                  <a:srgbClr val="686868"/>
                </a:solidFill>
              </a:rPr>
              <a:t>Мобильный </a:t>
            </a:r>
            <a:r>
              <a:rPr lang="en-US" dirty="0">
                <a:solidFill>
                  <a:srgbClr val="686868"/>
                </a:solidFill>
              </a:rPr>
              <a:t>YouTube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136B7D2-B98C-44FD-8D04-7EC62A56497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BDC5D4-A8E9-4111-A42A-ED6190E30342}"/>
              </a:ext>
            </a:extLst>
          </p:cNvPr>
          <p:cNvSpPr txBox="1"/>
          <p:nvPr/>
        </p:nvSpPr>
        <p:spPr>
          <a:xfrm>
            <a:off x="5645346" y="737061"/>
            <a:ext cx="2133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Что умеет?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B1446D-B7F6-47F7-9DE0-3FCFCDCF120C}"/>
              </a:ext>
            </a:extLst>
          </p:cNvPr>
          <p:cNvSpPr txBox="1"/>
          <p:nvPr/>
        </p:nvSpPr>
        <p:spPr>
          <a:xfrm>
            <a:off x="4457730" y="998671"/>
            <a:ext cx="450921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>
              <a:tabLst>
                <a:tab pos="628650" algn="l"/>
              </a:tabLst>
            </a:pPr>
            <a:endParaRPr lang="ru-RU" sz="1600" i="1" dirty="0"/>
          </a:p>
          <a:p>
            <a:endParaRPr lang="ru-RU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записывать видео с помощью своего смартфона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осуществлять обрезку видео без дополнительных приложений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публиковать записанное видео на своем канале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делиться ссылками на видео</a:t>
            </a:r>
          </a:p>
          <a:p>
            <a:pPr marL="628650" indent="-285750">
              <a:buFont typeface="Wingdings" panose="05000000000000000000" pitchFamily="2" charset="2"/>
              <a:buChar char="ü"/>
            </a:pPr>
            <a:endParaRPr lang="ru-RU" sz="1600" dirty="0"/>
          </a:p>
          <a:p>
            <a:endParaRPr lang="ru-RU" sz="1600" dirty="0"/>
          </a:p>
        </p:txBody>
      </p:sp>
      <p:sp>
        <p:nvSpPr>
          <p:cNvPr id="40" name="Стрелка: вправо 39">
            <a:extLst>
              <a:ext uri="{FF2B5EF4-FFF2-40B4-BE49-F238E27FC236}">
                <a16:creationId xmlns:a16="http://schemas.microsoft.com/office/drawing/2014/main" id="{A84485D4-4041-458B-BA0E-CE80B2858806}"/>
              </a:ext>
            </a:extLst>
          </p:cNvPr>
          <p:cNvSpPr/>
          <p:nvPr/>
        </p:nvSpPr>
        <p:spPr>
          <a:xfrm>
            <a:off x="3353995" y="1767417"/>
            <a:ext cx="576070" cy="1792633"/>
          </a:xfrm>
          <a:prstGeom prst="rightArrow">
            <a:avLst/>
          </a:prstGeom>
          <a:solidFill>
            <a:srgbClr val="377790"/>
          </a:solidFill>
          <a:ln>
            <a:solidFill>
              <a:srgbClr val="3777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1" name="Straight Line buttom">
            <a:extLst>
              <a:ext uri="{FF2B5EF4-FFF2-40B4-BE49-F238E27FC236}">
                <a16:creationId xmlns:a16="http://schemas.microsoft.com/office/drawing/2014/main" id="{3D06E8C4-A18F-404F-8771-6C5FBB7067B3}"/>
              </a:ext>
            </a:extLst>
          </p:cNvPr>
          <p:cNvCxnSpPr>
            <a:cxnSpLocks/>
          </p:cNvCxnSpPr>
          <p:nvPr/>
        </p:nvCxnSpPr>
        <p:spPr>
          <a:xfrm>
            <a:off x="251475" y="574868"/>
            <a:ext cx="8122587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1979FB6C-21B7-4F36-8DF3-241F64153E00}"/>
              </a:ext>
            </a:extLst>
          </p:cNvPr>
          <p:cNvSpPr/>
          <p:nvPr/>
        </p:nvSpPr>
        <p:spPr>
          <a:xfrm>
            <a:off x="4268096" y="3566778"/>
            <a:ext cx="4698849" cy="1239741"/>
          </a:xfrm>
          <a:prstGeom prst="roundRect">
            <a:avLst/>
          </a:prstGeom>
          <a:noFill/>
          <a:ln>
            <a:solidFill>
              <a:srgbClr val="564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Для работы требуется регистрация на 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YouTube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B24585-EB96-47B6-9A7A-4DB9745C8E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759" y="1852405"/>
            <a:ext cx="1707645" cy="170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38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B7D2-B98C-44FD-8D04-7EC62A56497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890CAF5-B35F-4BB8-AA08-BC5CB0ED0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21" y="2744571"/>
            <a:ext cx="4892967" cy="22935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4FE7D4-BCFF-4FF3-BCC1-9E3AECE982C2}"/>
              </a:ext>
            </a:extLst>
          </p:cNvPr>
          <p:cNvSpPr txBox="1"/>
          <p:nvPr/>
        </p:nvSpPr>
        <p:spPr>
          <a:xfrm>
            <a:off x="251475" y="434988"/>
            <a:ext cx="526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ct val="0"/>
              </a:spcBef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МОБИЛЬНЫЕ ТЕХНОЛОГИИ </a:t>
            </a:r>
          </a:p>
          <a:p>
            <a:pPr defTabSz="914400">
              <a:spcBef>
                <a:spcPct val="0"/>
              </a:spcBef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ДЛЯ ОРГАНИЗАЦИИ </a:t>
            </a:r>
          </a:p>
          <a:p>
            <a:pPr defTabSz="914400">
              <a:spcBef>
                <a:spcPct val="0"/>
              </a:spcBef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ДИСТАНЦИОННОГО ОБУЧЕНИЯ</a:t>
            </a:r>
          </a:p>
        </p:txBody>
      </p:sp>
      <p:grpSp>
        <p:nvGrpSpPr>
          <p:cNvPr id="52" name="Группа 51">
            <a:extLst>
              <a:ext uri="{FF2B5EF4-FFF2-40B4-BE49-F238E27FC236}">
                <a16:creationId xmlns:a16="http://schemas.microsoft.com/office/drawing/2014/main" id="{9D80055C-39E4-4724-86B1-EB6ED0246BDC}"/>
              </a:ext>
            </a:extLst>
          </p:cNvPr>
          <p:cNvGrpSpPr/>
          <p:nvPr/>
        </p:nvGrpSpPr>
        <p:grpSpPr>
          <a:xfrm>
            <a:off x="3162462" y="1824035"/>
            <a:ext cx="920536" cy="920536"/>
            <a:chOff x="3236320" y="1824035"/>
            <a:chExt cx="920536" cy="920536"/>
          </a:xfrm>
        </p:grpSpPr>
        <p:sp>
          <p:nvSpPr>
            <p:cNvPr id="40" name="Sev04">
              <a:extLst>
                <a:ext uri="{FF2B5EF4-FFF2-40B4-BE49-F238E27FC236}">
                  <a16:creationId xmlns:a16="http://schemas.microsoft.com/office/drawing/2014/main" id="{23D27E44-64F6-45DE-9B10-FB32E20F4F08}"/>
                </a:ext>
              </a:extLst>
            </p:cNvPr>
            <p:cNvSpPr/>
            <p:nvPr/>
          </p:nvSpPr>
          <p:spPr>
            <a:xfrm>
              <a:off x="3236320" y="1824035"/>
              <a:ext cx="920536" cy="920536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4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44" name="Freeform 86">
              <a:extLst>
                <a:ext uri="{FF2B5EF4-FFF2-40B4-BE49-F238E27FC236}">
                  <a16:creationId xmlns:a16="http://schemas.microsoft.com/office/drawing/2014/main" id="{AB935660-67E4-439C-B989-AE3BFB8963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5083" y="2060688"/>
              <a:ext cx="263010" cy="442523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id="{059FCA76-5D92-4ADB-B3BD-706AA424EE77}"/>
              </a:ext>
            </a:extLst>
          </p:cNvPr>
          <p:cNvGrpSpPr/>
          <p:nvPr/>
        </p:nvGrpSpPr>
        <p:grpSpPr>
          <a:xfrm>
            <a:off x="4167489" y="1821681"/>
            <a:ext cx="920536" cy="920536"/>
            <a:chOff x="2242757" y="1824035"/>
            <a:chExt cx="920536" cy="920536"/>
          </a:xfrm>
        </p:grpSpPr>
        <p:sp>
          <p:nvSpPr>
            <p:cNvPr id="39" name="Sev03">
              <a:extLst>
                <a:ext uri="{FF2B5EF4-FFF2-40B4-BE49-F238E27FC236}">
                  <a16:creationId xmlns:a16="http://schemas.microsoft.com/office/drawing/2014/main" id="{BF64CCB0-ED24-4665-920B-69705E498FFB}"/>
                </a:ext>
              </a:extLst>
            </p:cNvPr>
            <p:cNvSpPr/>
            <p:nvPr/>
          </p:nvSpPr>
          <p:spPr>
            <a:xfrm>
              <a:off x="2242757" y="1824035"/>
              <a:ext cx="920536" cy="92053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3">
                    <a:lumMod val="50000"/>
                  </a:schemeClr>
                </a:solidFill>
                <a:latin typeface="FontAwesome" pitchFamily="2" charset="0"/>
                <a:cs typeface="+mj-cs"/>
              </a:endParaRPr>
            </a:p>
          </p:txBody>
        </p:sp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3701DAED-FFB5-4585-A1DB-CEBCE3CD8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4060" y="1993915"/>
              <a:ext cx="477929" cy="608273"/>
            </a:xfrm>
            <a:prstGeom prst="rect">
              <a:avLst/>
            </a:prstGeom>
          </p:spPr>
        </p:pic>
      </p:grp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4EADD1E0-0034-4B49-9157-5781E03F664C}"/>
              </a:ext>
            </a:extLst>
          </p:cNvPr>
          <p:cNvGrpSpPr/>
          <p:nvPr/>
        </p:nvGrpSpPr>
        <p:grpSpPr>
          <a:xfrm>
            <a:off x="147381" y="1824035"/>
            <a:ext cx="920536" cy="920536"/>
            <a:chOff x="231872" y="1824035"/>
            <a:chExt cx="920536" cy="920536"/>
          </a:xfrm>
        </p:grpSpPr>
        <p:sp>
          <p:nvSpPr>
            <p:cNvPr id="30" name="Sev01">
              <a:extLst>
                <a:ext uri="{FF2B5EF4-FFF2-40B4-BE49-F238E27FC236}">
                  <a16:creationId xmlns:a16="http://schemas.microsoft.com/office/drawing/2014/main" id="{0B332F32-D1C8-41EC-8792-0AD7396F4718}"/>
                </a:ext>
              </a:extLst>
            </p:cNvPr>
            <p:cNvSpPr/>
            <p:nvPr/>
          </p:nvSpPr>
          <p:spPr>
            <a:xfrm>
              <a:off x="231872" y="1824035"/>
              <a:ext cx="920536" cy="92053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1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id="{31BE3ADD-CB61-436C-9693-63EDD305D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004" y="2112199"/>
              <a:ext cx="577371" cy="324727"/>
            </a:xfrm>
            <a:prstGeom prst="rect">
              <a:avLst/>
            </a:prstGeom>
          </p:spPr>
        </p:pic>
      </p:grpSp>
      <p:grpSp>
        <p:nvGrpSpPr>
          <p:cNvPr id="50" name="Группа 49">
            <a:extLst>
              <a:ext uri="{FF2B5EF4-FFF2-40B4-BE49-F238E27FC236}">
                <a16:creationId xmlns:a16="http://schemas.microsoft.com/office/drawing/2014/main" id="{FF9532DF-487D-4A60-9261-5F70CB4022EB}"/>
              </a:ext>
            </a:extLst>
          </p:cNvPr>
          <p:cNvGrpSpPr/>
          <p:nvPr/>
        </p:nvGrpSpPr>
        <p:grpSpPr>
          <a:xfrm>
            <a:off x="1152408" y="1824035"/>
            <a:ext cx="920536" cy="920536"/>
            <a:chOff x="1236899" y="1824035"/>
            <a:chExt cx="920536" cy="920536"/>
          </a:xfrm>
        </p:grpSpPr>
        <p:sp>
          <p:nvSpPr>
            <p:cNvPr id="38" name="Sev02">
              <a:extLst>
                <a:ext uri="{FF2B5EF4-FFF2-40B4-BE49-F238E27FC236}">
                  <a16:creationId xmlns:a16="http://schemas.microsoft.com/office/drawing/2014/main" id="{3602F6C2-140D-4396-8FB7-AAD7BA868EC0}"/>
                </a:ext>
              </a:extLst>
            </p:cNvPr>
            <p:cNvSpPr/>
            <p:nvPr/>
          </p:nvSpPr>
          <p:spPr>
            <a:xfrm>
              <a:off x="1236899" y="1824035"/>
              <a:ext cx="920536" cy="92053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 dirty="0">
                <a:solidFill>
                  <a:schemeClr val="accent2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id="{FB7AC570-9721-448C-BC17-4BC9759AB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443974" y="2027859"/>
              <a:ext cx="508180" cy="508180"/>
            </a:xfrm>
            <a:prstGeom prst="rect">
              <a:avLst/>
            </a:prstGeom>
          </p:spPr>
        </p:pic>
      </p:grpSp>
      <p:grpSp>
        <p:nvGrpSpPr>
          <p:cNvPr id="48" name="Группа 47">
            <a:extLst>
              <a:ext uri="{FF2B5EF4-FFF2-40B4-BE49-F238E27FC236}">
                <a16:creationId xmlns:a16="http://schemas.microsoft.com/office/drawing/2014/main" id="{5C5F5C51-FBFA-41AD-888E-DC867642C6CE}"/>
              </a:ext>
            </a:extLst>
          </p:cNvPr>
          <p:cNvGrpSpPr/>
          <p:nvPr/>
        </p:nvGrpSpPr>
        <p:grpSpPr>
          <a:xfrm>
            <a:off x="2157435" y="1824035"/>
            <a:ext cx="920536" cy="920536"/>
            <a:chOff x="4234480" y="1824035"/>
            <a:chExt cx="920536" cy="920536"/>
          </a:xfrm>
        </p:grpSpPr>
        <p:sp>
          <p:nvSpPr>
            <p:cNvPr id="46" name="Sev04">
              <a:extLst>
                <a:ext uri="{FF2B5EF4-FFF2-40B4-BE49-F238E27FC236}">
                  <a16:creationId xmlns:a16="http://schemas.microsoft.com/office/drawing/2014/main" id="{3261064C-1769-4844-8EDF-130F68BF6EF2}"/>
                </a:ext>
              </a:extLst>
            </p:cNvPr>
            <p:cNvSpPr/>
            <p:nvPr/>
          </p:nvSpPr>
          <p:spPr>
            <a:xfrm>
              <a:off x="4234480" y="1824035"/>
              <a:ext cx="920536" cy="920536"/>
            </a:xfrm>
            <a:prstGeom prst="ellipse">
              <a:avLst/>
            </a:prstGeom>
            <a:solidFill>
              <a:srgbClr val="00BFC6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4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pic>
          <p:nvPicPr>
            <p:cNvPr id="47" name="Рисунок 46">
              <a:extLst>
                <a:ext uri="{FF2B5EF4-FFF2-40B4-BE49-F238E27FC236}">
                  <a16:creationId xmlns:a16="http://schemas.microsoft.com/office/drawing/2014/main" id="{F5B5C113-FA77-435A-B78E-032ABC6F67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0199" y="2071592"/>
              <a:ext cx="589097" cy="4207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0223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Custom Design">
  <a:themeElements>
    <a:clrScheme name="6_Colored Theme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77790"/>
      </a:accent1>
      <a:accent2>
        <a:srgbClr val="189A80"/>
      </a:accent2>
      <a:accent3>
        <a:srgbClr val="F09C2A"/>
      </a:accent3>
      <a:accent4>
        <a:srgbClr val="D24132"/>
      </a:accent4>
      <a:accent5>
        <a:srgbClr val="564266"/>
      </a:accent5>
      <a:accent6>
        <a:srgbClr val="686868"/>
      </a:accent6>
      <a:hlink>
        <a:srgbClr val="FFFFFF"/>
      </a:hlink>
      <a:folHlink>
        <a:srgbClr val="595959"/>
      </a:folHlink>
    </a:clrScheme>
    <a:fontScheme name="Arial">
      <a:majorFont>
        <a:latin typeface="Arial"/>
        <a:ea typeface=""/>
        <a:cs typeface="FontAwesome"/>
      </a:majorFont>
      <a:minorFont>
        <a:latin typeface="Arial"/>
        <a:ea typeface=""/>
        <a:cs typeface="FontAwesom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31263</TotalTime>
  <Words>445</Words>
  <Application>Microsoft Office PowerPoint</Application>
  <PresentationFormat>Экран (16:9)</PresentationFormat>
  <Paragraphs>120</Paragraphs>
  <Slides>9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Book Antiqua</vt:lpstr>
      <vt:lpstr>Calibri</vt:lpstr>
      <vt:lpstr>FontAwesome</vt:lpstr>
      <vt:lpstr>Wingdings</vt:lpstr>
      <vt:lpstr>1_Custom Design</vt:lpstr>
      <vt:lpstr>Презентация PowerPoint</vt:lpstr>
      <vt:lpstr>Что мы можем?</vt:lpstr>
      <vt:lpstr>Мобильная электронная почта</vt:lpstr>
      <vt:lpstr>Мессенджеры</vt:lpstr>
      <vt:lpstr>Мобильные версии соцсетей</vt:lpstr>
      <vt:lpstr>Мобильные сервисы Google для совместной работы</vt:lpstr>
      <vt:lpstr>Мобильный Google класс</vt:lpstr>
      <vt:lpstr>Мобильный YouTube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dfdfdfdfd</dc:title>
  <dc:creator>High Tech</dc:creator>
  <cp:lastModifiedBy>Ирина Севидова</cp:lastModifiedBy>
  <cp:revision>7421</cp:revision>
  <dcterms:created xsi:type="dcterms:W3CDTF">2014-09-03T19:30:44Z</dcterms:created>
  <dcterms:modified xsi:type="dcterms:W3CDTF">2020-03-18T07:24:08Z</dcterms:modified>
</cp:coreProperties>
</file>