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handoutMasterIdLst>
    <p:handoutMasterId r:id="rId7"/>
  </p:handoutMasterIdLst>
  <p:sldIdLst>
    <p:sldId id="368" r:id="rId2"/>
    <p:sldId id="369" r:id="rId3"/>
    <p:sldId id="370" r:id="rId4"/>
    <p:sldId id="371" r:id="rId5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FD"/>
    <a:srgbClr val="F9F9F9"/>
    <a:srgbClr val="A9D18E"/>
    <a:srgbClr val="D09590"/>
    <a:srgbClr val="D0AFA8"/>
    <a:srgbClr val="EEDFDE"/>
    <a:srgbClr val="CA9D9A"/>
    <a:srgbClr val="000000"/>
    <a:srgbClr val="D5CB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8" autoAdjust="0"/>
    <p:restoredTop sz="95540" autoAdjust="0"/>
  </p:normalViewPr>
  <p:slideViewPr>
    <p:cSldViewPr snapToGrid="0">
      <p:cViewPr varScale="1">
        <p:scale>
          <a:sx n="85" d="100"/>
          <a:sy n="85" d="100"/>
        </p:scale>
        <p:origin x="162" y="90"/>
      </p:cViewPr>
      <p:guideLst>
        <p:guide orient="horz" pos="2183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4" d="100"/>
          <a:sy n="74" d="100"/>
        </p:scale>
        <p:origin x="2124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1299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7" y="0"/>
            <a:ext cx="4302625" cy="2244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3052C-B9DA-473F-A2E8-F666611D05E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16169"/>
            <a:ext cx="4302625" cy="1815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7" y="6616168"/>
            <a:ext cx="4302625" cy="1815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870DB-768C-44FD-A834-1F0D3A277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260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07792" y="6467795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85229-9315-4D2B-8463-28426AFF4EA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352425"/>
            <a:ext cx="3336925" cy="250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507791" y="2864837"/>
            <a:ext cx="9324833" cy="3591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5096" y="6467795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88696-2DCC-4F3E-ADA9-F82279BC7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892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6088" y="180975"/>
            <a:ext cx="3059112" cy="22939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07791" y="2474239"/>
            <a:ext cx="9324833" cy="3982374"/>
          </a:xfrm>
        </p:spPr>
        <p:txBody>
          <a:bodyPr/>
          <a:lstStyle/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8696-2DCC-4F3E-ADA9-F82279BC75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26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8696-2DCC-4F3E-ADA9-F82279BC75E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24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0113" y="352425"/>
            <a:ext cx="3336925" cy="25019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8696-2DCC-4F3E-ADA9-F82279BC75E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117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0113" y="352425"/>
            <a:ext cx="3336925" cy="25019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88696-2DCC-4F3E-ADA9-F82279BC75E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34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4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840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387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89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058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12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079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91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93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095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089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6">
                <a:lumMod val="60000"/>
                <a:lumOff val="40000"/>
              </a:schemeClr>
            </a:gs>
            <a:gs pos="8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7E924-E07F-4C93-B831-83DC3445B37A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6ED86-B611-47A1-8899-E78E3B43B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880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u.mob-edu.ru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s://uchi.ru/" TargetMode="External"/><Relationship Id="rId7" Type="http://schemas.openxmlformats.org/officeDocument/2006/relationships/hyperlink" Target="https://uchebnik.mos.ru/catalogue" TargetMode="External"/><Relationship Id="rId12" Type="http://schemas.openxmlformats.org/officeDocument/2006/relationships/image" Target="../media/image4.png"/><Relationship Id="rId1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aklass.ru/" TargetMode="External"/><Relationship Id="rId11" Type="http://schemas.openxmlformats.org/officeDocument/2006/relationships/image" Target="../media/image3.png"/><Relationship Id="rId5" Type="http://schemas.openxmlformats.org/officeDocument/2006/relationships/hyperlink" Target="https://resh.edu.ru/" TargetMode="External"/><Relationship Id="rId15" Type="http://schemas.openxmlformats.org/officeDocument/2006/relationships/image" Target="../media/image7.png"/><Relationship Id="rId10" Type="http://schemas.openxmlformats.org/officeDocument/2006/relationships/image" Target="../media/image2.png"/><Relationship Id="rId4" Type="http://schemas.openxmlformats.org/officeDocument/2006/relationships/hyperlink" Target="https://education.yandex.ru/home/" TargetMode="External"/><Relationship Id="rId9" Type="http://schemas.openxmlformats.org/officeDocument/2006/relationships/image" Target="../media/image1.png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school.kuz-edu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school.kuz-edu.r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47412" y="6178379"/>
            <a:ext cx="2169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Кемерово </a:t>
            </a:r>
            <a:r>
              <a:rPr lang="ru-RU" sz="1600" dirty="0" smtClean="0"/>
              <a:t>18.03.2020г</a:t>
            </a:r>
            <a:r>
              <a:rPr lang="ru-RU" sz="1600" dirty="0"/>
              <a:t>.</a:t>
            </a: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360947" y="345797"/>
            <a:ext cx="84126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1600" b="1" dirty="0">
                <a:solidFill>
                  <a:srgbClr val="5F504D"/>
                </a:solidFill>
              </a:rPr>
              <a:t>ГОУ ДПО (ПК) С КРИПКиПРО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5F504D"/>
                </a:solidFill>
              </a:rPr>
              <a:t>Центр </a:t>
            </a:r>
            <a:r>
              <a:rPr lang="ru-RU" altLang="ru-RU" sz="1600" b="1" dirty="0" smtClean="0">
                <a:solidFill>
                  <a:srgbClr val="5F504D"/>
                </a:solidFill>
              </a:rPr>
              <a:t>цифровых технологий </a:t>
            </a:r>
            <a:endParaRPr lang="ru-RU" altLang="ru-RU" sz="1600" b="1" dirty="0">
              <a:solidFill>
                <a:srgbClr val="5F504D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149133"/>
            <a:ext cx="9144000" cy="1280477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ru-RU" sz="5100" b="1" dirty="0">
                <a:solidFill>
                  <a:srgbClr val="C00000"/>
                </a:solidFill>
                <a:latin typeface="+mn-lt"/>
              </a:rPr>
              <a:t>Рекомендации по организации обучения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ru-RU" sz="5100" b="1" dirty="0">
                <a:solidFill>
                  <a:srgbClr val="C00000"/>
                </a:solidFill>
                <a:latin typeface="+mn-lt"/>
              </a:rPr>
              <a:t>с использованием дистанционных технологий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4297" y="3058745"/>
            <a:ext cx="7542382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73050" indent="-273050">
              <a:spcAft>
                <a:spcPts val="1200"/>
              </a:spcAft>
            </a:pPr>
            <a:r>
              <a:rPr lang="ru-RU" sz="2000" dirty="0" smtClean="0"/>
              <a:t>1. </a:t>
            </a:r>
            <a:r>
              <a:rPr lang="ru-RU" sz="2000" dirty="0" smtClean="0"/>
              <a:t>Э</a:t>
            </a:r>
            <a:r>
              <a:rPr lang="ru-RU" sz="2000" b="1" dirty="0" smtClean="0"/>
              <a:t>лектронные </a:t>
            </a:r>
            <a:r>
              <a:rPr lang="ru-RU" sz="2000" b="1" dirty="0" smtClean="0"/>
              <a:t>платформы управления обучением</a:t>
            </a:r>
            <a:endParaRPr lang="ru-RU" sz="2000" b="1" dirty="0"/>
          </a:p>
          <a:p>
            <a:pPr>
              <a:spcAft>
                <a:spcPts val="1200"/>
              </a:spcAft>
            </a:pPr>
            <a:r>
              <a:rPr lang="ru-RU" sz="2000" b="1" dirty="0"/>
              <a:t>2. П</a:t>
            </a:r>
            <a:r>
              <a:rPr lang="ru-RU" sz="2000" b="1" dirty="0" smtClean="0"/>
              <a:t>роведение занятий в онлайн режиме</a:t>
            </a:r>
          </a:p>
          <a:p>
            <a:pPr marL="273050" indent="-273050">
              <a:spcAft>
                <a:spcPts val="1200"/>
              </a:spcAft>
            </a:pPr>
            <a:r>
              <a:rPr lang="ru-RU" sz="2000" b="1" dirty="0" smtClean="0"/>
              <a:t>3</a:t>
            </a:r>
            <a:r>
              <a:rPr lang="ru-RU" sz="2000" b="1" dirty="0"/>
              <a:t>.	Р</a:t>
            </a:r>
            <a:r>
              <a:rPr lang="ru-RU" sz="2000" b="1" dirty="0" smtClean="0"/>
              <a:t>азмещение электронных учебных материалов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19355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76"/>
    </mc:Choice>
    <mc:Fallback xmlns="">
      <p:transition spd="slow" advTm="357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0145" y="692563"/>
            <a:ext cx="8748889" cy="6165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/>
              <a:t>2.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06197" y="134022"/>
            <a:ext cx="8658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Электронные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платформы управления обучением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9616" y="1576698"/>
            <a:ext cx="6096217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СДО Электронное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образование КО </a:t>
            </a:r>
            <a:r>
              <a:rPr lang="en-US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https</a:t>
            </a:r>
            <a:r>
              <a:rPr lang="en-US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://esuo.kuz-edu.ru/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95598" y="2260380"/>
            <a:ext cx="232647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Учи.ру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https://uchi.ru/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95598" y="2978878"/>
            <a:ext cx="6948313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ЯндексУчебник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4"/>
              </a:rPr>
              <a:t>https://education.yandex.ru/home/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95598" y="3697376"/>
            <a:ext cx="653062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Российская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электронная школа 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5"/>
              </a:rPr>
              <a:t>https://resh.edu.ru/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95598" y="4415874"/>
            <a:ext cx="387798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ЯКласс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6"/>
              </a:rPr>
              <a:t>https://www.yaklass.ru/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95598" y="5134372"/>
            <a:ext cx="7453742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Библиотека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МЭШ. Московская электронная школа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h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ttps://uchebnik.mos.ru/catalogue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95598" y="6149231"/>
            <a:ext cx="7738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Мобильное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электронное образование МЭО  </a:t>
            </a: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https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://</a:t>
            </a:r>
            <a:r>
              <a:rPr lang="en-US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edu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.</a:t>
            </a:r>
            <a:r>
              <a:rPr lang="en-US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mob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-</a:t>
            </a:r>
            <a:r>
              <a:rPr lang="en-US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edu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.</a:t>
            </a:r>
            <a:r>
              <a:rPr lang="en-US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ru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9965" y="1489972"/>
            <a:ext cx="788808" cy="5593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32494" y="2125059"/>
            <a:ext cx="1065137" cy="5561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55410" y="2745628"/>
            <a:ext cx="983972" cy="6896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31298" y="3537501"/>
            <a:ext cx="1100230" cy="7084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50622" y="4438056"/>
            <a:ext cx="1365019" cy="75266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74714" y="6094840"/>
            <a:ext cx="1045593" cy="6463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50774" y="5292978"/>
            <a:ext cx="1064867" cy="6730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8" name="Прямоугольник 17"/>
          <p:cNvSpPr/>
          <p:nvPr/>
        </p:nvSpPr>
        <p:spPr>
          <a:xfrm>
            <a:off x="946840" y="670073"/>
            <a:ext cx="519339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ЭШ 2.0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46841" y="1104563"/>
            <a:ext cx="589379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СДО Прометей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9205" y="752640"/>
            <a:ext cx="57874" cy="107592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671656" y="2367890"/>
            <a:ext cx="67927" cy="4322277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082768" y="975284"/>
            <a:ext cx="953211" cy="41270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895598" y="627489"/>
            <a:ext cx="898460" cy="46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577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111" y="553156"/>
            <a:ext cx="8748889" cy="6304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smtClean="0"/>
              <a:t>2.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7003" y="821492"/>
            <a:ext cx="6516285" cy="1508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Региональное электронное расписание онлайн мероприятий</a:t>
            </a:r>
          </a:p>
          <a:p>
            <a:pPr algn="r">
              <a:lnSpc>
                <a:spcPct val="107000"/>
              </a:lnSpc>
              <a:spcAft>
                <a:spcPts val="6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Электронное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образование КО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r">
              <a:lnSpc>
                <a:spcPct val="107000"/>
              </a:lnSpc>
              <a:spcAft>
                <a:spcPts val="600"/>
              </a:spcAft>
            </a:pPr>
            <a:r>
              <a:rPr lang="ru-RU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https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://eschool.kuz-edu.ru</a:t>
            </a:r>
            <a:r>
              <a:rPr lang="ru-RU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/</a:t>
            </a:r>
            <a:endParaRPr lang="ru-RU" u="sng" dirty="0" smtClean="0">
              <a:solidFill>
                <a:srgbClr val="0563C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r">
              <a:lnSpc>
                <a:spcPct val="107000"/>
              </a:lnSpc>
              <a:spcAft>
                <a:spcPts val="60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9827" y="788675"/>
            <a:ext cx="1752909" cy="13329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607003" y="2910257"/>
            <a:ext cx="57243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Использовать другие системы голосового и видео общения: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Skype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DISCORD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4693" y="251524"/>
            <a:ext cx="70215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Проведение занятий в онлайн режиме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003" y="2127105"/>
            <a:ext cx="68184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Использовать площадку для проведения вебинаров в рамках СДО Электронное образование КО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22489" y="4079049"/>
            <a:ext cx="82973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00538" indent="-4300538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1. Запись учебного материала на видео  -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новый материал, объяснение затруднений, решение зада и т.д.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2489" y="4891486"/>
            <a:ext cx="82973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6800" indent="-23368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2. Размещение для самостоятельного просмотра в системе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2488" y="5428637"/>
            <a:ext cx="85005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6800" indent="-2336800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3.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режиме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онлайн  -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обсуждение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, ответы на вопросы и т.д. 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227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111" y="571788"/>
            <a:ext cx="8748889" cy="6304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smtClean="0"/>
              <a:t>2.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4208" y="1858348"/>
            <a:ext cx="608854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Региональное депозитарий Электронных образовательных ресурсов </a:t>
            </a:r>
            <a:r>
              <a:rPr lang="ru-RU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https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://eschool.kuz-edu.ru</a:t>
            </a:r>
            <a:r>
              <a:rPr lang="ru-RU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/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8443" y="4217264"/>
            <a:ext cx="57243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Мессенджеры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соцсети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0443" y="36947"/>
            <a:ext cx="70215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Электронные учебные материалы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8443" y="3863090"/>
            <a:ext cx="7840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Личные сайты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блоги) учителей и сайты  образовательных организаций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0454" y="2072908"/>
            <a:ext cx="743098" cy="6096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2694208" y="1483247"/>
            <a:ext cx="519339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База знаний ЭШ 2.0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8032" y="1462464"/>
            <a:ext cx="654864" cy="43026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3114767" y="550436"/>
            <a:ext cx="452925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втономные или на основе сервисов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web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2.0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0229" y="555407"/>
            <a:ext cx="11935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</a:rPr>
              <a:t>Где взять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3371" y="2792957"/>
            <a:ext cx="1512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</a:rPr>
              <a:t>Как раздать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3371" y="4791510"/>
            <a:ext cx="3717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Как проверить (обратная связь)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39344" y="571788"/>
            <a:ext cx="1210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Создать: 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039344" y="889098"/>
            <a:ext cx="3518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Использовать опубликованные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4208" y="1157559"/>
            <a:ext cx="6088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Свободно распространяемый образовательный контент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08443" y="3154744"/>
            <a:ext cx="3392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Электронный дневник ЭШ 2.0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08443" y="3508917"/>
            <a:ext cx="8045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рамках СДО и образовательных систем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осуществляется автоматически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08443" y="5144894"/>
            <a:ext cx="3392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Электронный дневник ЭШ 2.0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8443" y="5497177"/>
            <a:ext cx="8045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рамках СДО и образовательных систем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осуществляется автоматически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08443" y="5849460"/>
            <a:ext cx="2233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Электронная почта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05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8585</TotalTime>
  <Words>274</Words>
  <Application>Microsoft Office PowerPoint</Application>
  <PresentationFormat>Экран (4:3)</PresentationFormat>
  <Paragraphs>52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Вербилова</dc:creator>
  <cp:lastModifiedBy>PopovPS@live.ru</cp:lastModifiedBy>
  <cp:revision>471</cp:revision>
  <cp:lastPrinted>2020-03-18T02:23:25Z</cp:lastPrinted>
  <dcterms:created xsi:type="dcterms:W3CDTF">2015-08-18T08:46:51Z</dcterms:created>
  <dcterms:modified xsi:type="dcterms:W3CDTF">2020-03-18T03:50:16Z</dcterms:modified>
</cp:coreProperties>
</file>